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61" r:id="rId5"/>
    <p:sldId id="262" r:id="rId6"/>
    <p:sldId id="259" r:id="rId7"/>
    <p:sldId id="263" r:id="rId8"/>
    <p:sldId id="260"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50" d="100"/>
          <a:sy n="50" d="100"/>
        </p:scale>
        <p:origin x="1092" y="4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29463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7E2CEC-38D7-66D9-E2EA-D3CB56923E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6CD403E-8708-EEAF-A890-B6C694EADA6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244732-4132-00D5-B8BD-63E4CC1AD6B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B559197-E889-0819-BD98-BCE6C0BBF109}"/>
              </a:ext>
            </a:extLst>
          </p:cNvPr>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7534057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7986B0-6925-8CBA-DAF2-6B31D36FFA1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9C8E060-A8EA-A6FC-5B02-8DD46D69762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790869A-C6FB-7EE2-5189-2FDE14E549F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7412F0E-E220-CF1A-C771-00EF64EE8EAE}"/>
              </a:ext>
            </a:extLst>
          </p:cNvPr>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2168322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F1D6CB-52B0-AFDF-9689-899F508A03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642537-1B40-5CA4-588F-B41E3246865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235CC0D-A38C-EC22-F7F6-D362301D41B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7BF4B27-627C-50EC-6014-255699B44C19}"/>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2070996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
            <a:ext cx="14630400" cy="8229600"/>
          </a:xfrm>
          <a:prstGeom prst="rect">
            <a:avLst/>
          </a:prstGeom>
          <a:solidFill>
            <a:srgbClr val="0A0A0A">
              <a:alpha val="75000"/>
            </a:srgbClr>
          </a:solidFill>
          <a:ln/>
        </p:spPr>
      </p:sp>
      <p:pic>
        <p:nvPicPr>
          <p:cNvPr id="4" name="Image 1" descr="preencoded.png"/>
          <p:cNvPicPr>
            <a:picLocks noChangeAspect="1"/>
          </p:cNvPicPr>
          <p:nvPr/>
        </p:nvPicPr>
        <p:blipFill>
          <a:blip r:embed="rId4"/>
          <a:stretch>
            <a:fillRect/>
          </a:stretch>
        </p:blipFill>
        <p:spPr>
          <a:xfrm>
            <a:off x="0" y="1"/>
            <a:ext cx="5486400" cy="8229600"/>
          </a:xfrm>
          <a:prstGeom prst="rect">
            <a:avLst/>
          </a:prstGeom>
        </p:spPr>
      </p:pic>
      <p:sp>
        <p:nvSpPr>
          <p:cNvPr id="5" name="Text 1"/>
          <p:cNvSpPr/>
          <p:nvPr/>
        </p:nvSpPr>
        <p:spPr>
          <a:xfrm>
            <a:off x="6433066" y="694134"/>
            <a:ext cx="7250668" cy="2756989"/>
          </a:xfrm>
          <a:prstGeom prst="rect">
            <a:avLst/>
          </a:prstGeom>
          <a:noFill/>
          <a:ln/>
        </p:spPr>
        <p:txBody>
          <a:bodyPr wrap="square" rtlCol="0" anchor="t"/>
          <a:lstStyle/>
          <a:p>
            <a:pPr marL="0" indent="0">
              <a:buNone/>
            </a:pPr>
            <a:r>
              <a:rPr lang="en-US" sz="7200" dirty="0">
                <a:solidFill>
                  <a:srgbClr val="FAEBEB"/>
                </a:solidFill>
                <a:latin typeface="Dela Gothic One" pitchFamily="34" charset="0"/>
                <a:ea typeface="Dela Gothic One" pitchFamily="34" charset="-122"/>
                <a:cs typeface="Dela Gothic One" pitchFamily="34" charset="-120"/>
              </a:rPr>
              <a:t>Dynamic Memory Allocation in C</a:t>
            </a:r>
            <a:endParaRPr lang="en-US" sz="7200" dirty="0"/>
          </a:p>
        </p:txBody>
      </p:sp>
      <p:sp>
        <p:nvSpPr>
          <p:cNvPr id="6" name="Text 2"/>
          <p:cNvSpPr/>
          <p:nvPr/>
        </p:nvSpPr>
        <p:spPr>
          <a:xfrm>
            <a:off x="6433066" y="4802321"/>
            <a:ext cx="7250668" cy="403860"/>
          </a:xfrm>
          <a:prstGeom prst="rect">
            <a:avLst/>
          </a:prstGeom>
          <a:noFill/>
          <a:ln/>
        </p:spPr>
        <p:txBody>
          <a:bodyPr wrap="none" rtlCol="0" anchor="t"/>
          <a:lstStyle/>
          <a:p>
            <a:pPr marL="0" indent="0">
              <a:lnSpc>
                <a:spcPts val="3181"/>
              </a:lnSpc>
              <a:buNone/>
            </a:pPr>
            <a:r>
              <a:rPr lang="en-US" sz="1988" dirty="0">
                <a:solidFill>
                  <a:srgbClr val="FFE5E5"/>
                </a:solidFill>
                <a:latin typeface="DM Sans" pitchFamily="34" charset="0"/>
                <a:ea typeface="DM Sans" pitchFamily="34" charset="-122"/>
                <a:cs typeface="DM Sans" pitchFamily="34" charset="-120"/>
              </a:rPr>
              <a:t>Some key points about dynamic memory allocation:</a:t>
            </a:r>
            <a:endParaRPr lang="en-US" sz="1988"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599"/>
          </a:xfrm>
          <a:prstGeom prst="rect">
            <a:avLst/>
          </a:prstGeom>
          <a:solidFill>
            <a:srgbClr val="000000">
              <a:alpha val="75000"/>
            </a:srgbClr>
          </a:solidFill>
          <a:ln/>
        </p:spPr>
      </p:sp>
      <p:pic>
        <p:nvPicPr>
          <p:cNvPr id="4" name="Image 1" descr="preencoded.png"/>
          <p:cNvPicPr>
            <a:picLocks noChangeAspect="1"/>
          </p:cNvPicPr>
          <p:nvPr/>
        </p:nvPicPr>
        <p:blipFill>
          <a:blip r:embed="rId4"/>
          <a:stretch>
            <a:fillRect/>
          </a:stretch>
        </p:blipFill>
        <p:spPr>
          <a:xfrm>
            <a:off x="0" y="1"/>
            <a:ext cx="14630400" cy="8067368"/>
          </a:xfrm>
          <a:prstGeom prst="rect">
            <a:avLst/>
          </a:prstGeom>
        </p:spPr>
      </p:pic>
      <p:sp>
        <p:nvSpPr>
          <p:cNvPr id="5" name="Shape 1"/>
          <p:cNvSpPr/>
          <p:nvPr/>
        </p:nvSpPr>
        <p:spPr>
          <a:xfrm>
            <a:off x="0" y="1"/>
            <a:ext cx="14630400" cy="8229600"/>
          </a:xfrm>
          <a:prstGeom prst="rect">
            <a:avLst/>
          </a:prstGeom>
          <a:solidFill>
            <a:srgbClr val="000000">
              <a:alpha val="80000"/>
            </a:srgbClr>
          </a:solidFill>
          <a:ln/>
        </p:spPr>
      </p:sp>
      <p:sp>
        <p:nvSpPr>
          <p:cNvPr id="6" name="Text 2"/>
          <p:cNvSpPr/>
          <p:nvPr/>
        </p:nvSpPr>
        <p:spPr>
          <a:xfrm>
            <a:off x="946666" y="-162758"/>
            <a:ext cx="12737068" cy="1577816"/>
          </a:xfrm>
          <a:prstGeom prst="rect">
            <a:avLst/>
          </a:prstGeom>
          <a:noFill/>
          <a:ln/>
        </p:spPr>
        <p:txBody>
          <a:bodyPr wrap="square" rtlCol="0" anchor="t"/>
          <a:lstStyle/>
          <a:p>
            <a:pPr marL="0" indent="0">
              <a:lnSpc>
                <a:spcPts val="6212"/>
              </a:lnSpc>
              <a:buNone/>
            </a:pPr>
            <a:r>
              <a:rPr lang="en-US" sz="4970" dirty="0">
                <a:solidFill>
                  <a:srgbClr val="FAEBEB"/>
                </a:solidFill>
                <a:latin typeface="Dela Gothic One" pitchFamily="34" charset="0"/>
                <a:ea typeface="Dela Gothic One" pitchFamily="34" charset="-122"/>
                <a:cs typeface="Dela Gothic One" pitchFamily="34" charset="-120"/>
              </a:rPr>
              <a:t>Static vs Dynamic Memory Allocation</a:t>
            </a:r>
            <a:endParaRPr lang="en-US" sz="4970" dirty="0"/>
          </a:p>
        </p:txBody>
      </p:sp>
      <p:sp>
        <p:nvSpPr>
          <p:cNvPr id="7" name="Shape 3"/>
          <p:cNvSpPr/>
          <p:nvPr/>
        </p:nvSpPr>
        <p:spPr>
          <a:xfrm>
            <a:off x="46790" y="711697"/>
            <a:ext cx="7188994" cy="6534006"/>
          </a:xfrm>
          <a:prstGeom prst="roundRect">
            <a:avLst>
              <a:gd name="adj" fmla="val 1820"/>
            </a:avLst>
          </a:prstGeom>
          <a:solidFill>
            <a:srgbClr val="740B0B"/>
          </a:solidFill>
          <a:ln w="15240">
            <a:solidFill>
              <a:srgbClr val="8D2424"/>
            </a:solidFill>
            <a:prstDash val="solid"/>
          </a:ln>
        </p:spPr>
      </p:sp>
      <p:sp>
        <p:nvSpPr>
          <p:cNvPr id="8" name="Text 4"/>
          <p:cNvSpPr/>
          <p:nvPr/>
        </p:nvSpPr>
        <p:spPr>
          <a:xfrm>
            <a:off x="552382" y="681411"/>
            <a:ext cx="3772913" cy="394335"/>
          </a:xfrm>
          <a:prstGeom prst="rect">
            <a:avLst/>
          </a:prstGeom>
          <a:noFill/>
          <a:ln/>
        </p:spPr>
        <p:txBody>
          <a:bodyPr wrap="none" rtlCol="0" anchor="t"/>
          <a:lstStyle/>
          <a:p>
            <a:pPr marL="0" indent="0">
              <a:lnSpc>
                <a:spcPts val="3106"/>
              </a:lnSpc>
              <a:buNone/>
            </a:pPr>
            <a:r>
              <a:rPr lang="en-US" sz="2485" dirty="0">
                <a:solidFill>
                  <a:srgbClr val="FFE5E5"/>
                </a:solidFill>
                <a:latin typeface="Dela Gothic One" pitchFamily="34" charset="0"/>
                <a:ea typeface="Dela Gothic One" pitchFamily="34" charset="-122"/>
                <a:cs typeface="Dela Gothic One" pitchFamily="34" charset="-120"/>
              </a:rPr>
              <a:t>Static Allocation</a:t>
            </a:r>
            <a:endParaRPr lang="en-US" sz="2485" dirty="0"/>
          </a:p>
        </p:txBody>
      </p:sp>
      <p:sp>
        <p:nvSpPr>
          <p:cNvPr id="9" name="Text 5"/>
          <p:cNvSpPr/>
          <p:nvPr/>
        </p:nvSpPr>
        <p:spPr>
          <a:xfrm>
            <a:off x="164283" y="983898"/>
            <a:ext cx="6840162" cy="2827020"/>
          </a:xfrm>
          <a:prstGeom prst="rect">
            <a:avLst/>
          </a:prstGeom>
          <a:noFill/>
          <a:ln/>
        </p:spPr>
        <p:txBody>
          <a:bodyPr wrap="square" rtlCol="0" anchor="t"/>
          <a:lstStyle/>
          <a:p>
            <a:pPr marL="0" indent="0">
              <a:lnSpc>
                <a:spcPts val="3181"/>
              </a:lnSpc>
              <a:buNone/>
            </a:pPr>
            <a:r>
              <a:rPr lang="en-US" sz="1988" dirty="0">
                <a:solidFill>
                  <a:srgbClr val="FFE5E5"/>
                </a:solidFill>
                <a:latin typeface="DM Sans" pitchFamily="34" charset="0"/>
                <a:ea typeface="DM Sans" pitchFamily="34" charset="-122"/>
                <a:cs typeface="DM Sans" pitchFamily="34" charset="-120"/>
              </a:rPr>
              <a:t>Static memory allocation in C refers to the allocation of memory at compile-time. It involves declaring variables with a fixed size and storage duration. The memory for static variables is allocated before the program starts and remains allocated throughout its execution. Some key points about static allocation:</a:t>
            </a:r>
            <a:endParaRPr lang="en-US" sz="1988" dirty="0"/>
          </a:p>
        </p:txBody>
      </p:sp>
      <p:sp>
        <p:nvSpPr>
          <p:cNvPr id="10" name="Text 6"/>
          <p:cNvSpPr/>
          <p:nvPr/>
        </p:nvSpPr>
        <p:spPr>
          <a:xfrm>
            <a:off x="164282" y="3556769"/>
            <a:ext cx="6840161" cy="403860"/>
          </a:xfrm>
          <a:prstGeom prst="rect">
            <a:avLst/>
          </a:prstGeom>
          <a:noFill/>
          <a:ln/>
        </p:spPr>
        <p:txBody>
          <a:bodyPr wrap="none" rtlCol="0" anchor="t"/>
          <a:lstStyle/>
          <a:p>
            <a:pPr marL="342900" indent="-342900" algn="l">
              <a:lnSpc>
                <a:spcPts val="3181"/>
              </a:lnSpc>
              <a:buSzPct val="100000"/>
              <a:buChar char="•"/>
            </a:pPr>
            <a:r>
              <a:rPr lang="en-US" sz="1988" dirty="0">
                <a:solidFill>
                  <a:srgbClr val="FFE5E5"/>
                </a:solidFill>
                <a:latin typeface="DM Sans" pitchFamily="34" charset="0"/>
                <a:ea typeface="DM Sans" pitchFamily="34" charset="-122"/>
                <a:cs typeface="DM Sans" pitchFamily="34" charset="-120"/>
              </a:rPr>
              <a:t>Memory is allocated at compile-time.</a:t>
            </a:r>
            <a:endParaRPr lang="en-US" sz="1988" dirty="0"/>
          </a:p>
        </p:txBody>
      </p:sp>
      <p:sp>
        <p:nvSpPr>
          <p:cNvPr id="11" name="Text 7"/>
          <p:cNvSpPr/>
          <p:nvPr/>
        </p:nvSpPr>
        <p:spPr>
          <a:xfrm>
            <a:off x="164282" y="3932049"/>
            <a:ext cx="6840161" cy="807720"/>
          </a:xfrm>
          <a:prstGeom prst="rect">
            <a:avLst/>
          </a:prstGeom>
          <a:noFill/>
          <a:ln/>
        </p:spPr>
        <p:txBody>
          <a:bodyPr wrap="square" rtlCol="0" anchor="t"/>
          <a:lstStyle/>
          <a:p>
            <a:pPr marL="342900" indent="-342900" algn="l">
              <a:lnSpc>
                <a:spcPts val="3181"/>
              </a:lnSpc>
              <a:buSzPct val="100000"/>
              <a:buChar char="•"/>
            </a:pPr>
            <a:r>
              <a:rPr lang="en-US" sz="1988" dirty="0">
                <a:solidFill>
                  <a:srgbClr val="FFE5E5"/>
                </a:solidFill>
                <a:latin typeface="DM Sans" pitchFamily="34" charset="0"/>
                <a:ea typeface="DM Sans" pitchFamily="34" charset="-122"/>
                <a:cs typeface="DM Sans" pitchFamily="34" charset="-120"/>
              </a:rPr>
              <a:t>Variables have a fixed size and storage duration.</a:t>
            </a:r>
            <a:endParaRPr lang="en-US" sz="1988" dirty="0"/>
          </a:p>
        </p:txBody>
      </p:sp>
      <p:sp>
        <p:nvSpPr>
          <p:cNvPr id="12" name="Text 8"/>
          <p:cNvSpPr/>
          <p:nvPr/>
        </p:nvSpPr>
        <p:spPr>
          <a:xfrm>
            <a:off x="164284" y="4307329"/>
            <a:ext cx="6840161" cy="807720"/>
          </a:xfrm>
          <a:prstGeom prst="rect">
            <a:avLst/>
          </a:prstGeom>
          <a:noFill/>
          <a:ln/>
        </p:spPr>
        <p:txBody>
          <a:bodyPr wrap="square" rtlCol="0" anchor="t"/>
          <a:lstStyle/>
          <a:p>
            <a:pPr marL="342900" indent="-342900" algn="l">
              <a:lnSpc>
                <a:spcPts val="3181"/>
              </a:lnSpc>
              <a:buSzPct val="100000"/>
              <a:buChar char="•"/>
            </a:pPr>
            <a:r>
              <a:rPr lang="en-US" sz="1988" dirty="0">
                <a:solidFill>
                  <a:srgbClr val="FFE5E5"/>
                </a:solidFill>
                <a:latin typeface="DM Sans" pitchFamily="34" charset="0"/>
                <a:ea typeface="DM Sans" pitchFamily="34" charset="-122"/>
                <a:cs typeface="DM Sans" pitchFamily="34" charset="-120"/>
              </a:rPr>
              <a:t>Memory is allocated in a region known as the "stack".</a:t>
            </a:r>
            <a:endParaRPr lang="en-US" sz="1988" dirty="0"/>
          </a:p>
        </p:txBody>
      </p:sp>
      <p:sp>
        <p:nvSpPr>
          <p:cNvPr id="13" name="Text 9"/>
          <p:cNvSpPr/>
          <p:nvPr/>
        </p:nvSpPr>
        <p:spPr>
          <a:xfrm>
            <a:off x="164284" y="4682609"/>
            <a:ext cx="6840161" cy="807720"/>
          </a:xfrm>
          <a:prstGeom prst="rect">
            <a:avLst/>
          </a:prstGeom>
          <a:noFill/>
          <a:ln/>
        </p:spPr>
        <p:txBody>
          <a:bodyPr wrap="square" rtlCol="0" anchor="t"/>
          <a:lstStyle/>
          <a:p>
            <a:pPr marL="342900" indent="-342900" algn="l">
              <a:lnSpc>
                <a:spcPts val="3181"/>
              </a:lnSpc>
              <a:buSzPct val="100000"/>
              <a:buChar char="•"/>
            </a:pPr>
            <a:r>
              <a:rPr lang="en-US" sz="1988" dirty="0">
                <a:solidFill>
                  <a:srgbClr val="FFE5E5"/>
                </a:solidFill>
                <a:latin typeface="DM Sans" pitchFamily="34" charset="0"/>
                <a:ea typeface="DM Sans" pitchFamily="34" charset="-122"/>
                <a:cs typeface="DM Sans" pitchFamily="34" charset="-120"/>
              </a:rPr>
              <a:t>Memory allocation and deallocation are handled automatically by the compiler.</a:t>
            </a:r>
            <a:endParaRPr lang="en-US" sz="1988" dirty="0"/>
          </a:p>
        </p:txBody>
      </p:sp>
      <p:sp>
        <p:nvSpPr>
          <p:cNvPr id="14" name="Text 10"/>
          <p:cNvSpPr/>
          <p:nvPr/>
        </p:nvSpPr>
        <p:spPr>
          <a:xfrm>
            <a:off x="164284" y="5460260"/>
            <a:ext cx="6840161" cy="807720"/>
          </a:xfrm>
          <a:prstGeom prst="rect">
            <a:avLst/>
          </a:prstGeom>
          <a:noFill/>
          <a:ln/>
        </p:spPr>
        <p:txBody>
          <a:bodyPr wrap="square" rtlCol="0" anchor="t"/>
          <a:lstStyle/>
          <a:p>
            <a:pPr marL="342900" indent="-342900" algn="l">
              <a:lnSpc>
                <a:spcPts val="3181"/>
              </a:lnSpc>
              <a:buSzPct val="100000"/>
              <a:buChar char="•"/>
            </a:pPr>
            <a:r>
              <a:rPr lang="en-US" sz="1988" dirty="0">
                <a:solidFill>
                  <a:srgbClr val="FFE5E5"/>
                </a:solidFill>
                <a:latin typeface="DM Sans" pitchFamily="34" charset="0"/>
                <a:ea typeface="DM Sans" pitchFamily="34" charset="-122"/>
                <a:cs typeface="DM Sans" pitchFamily="34" charset="-120"/>
              </a:rPr>
              <a:t>Static allocation has limitations in terms of flexibility and scalability.</a:t>
            </a:r>
            <a:endParaRPr lang="en-US" sz="1988" dirty="0"/>
          </a:p>
        </p:txBody>
      </p:sp>
      <p:sp>
        <p:nvSpPr>
          <p:cNvPr id="15" name="Text 11"/>
          <p:cNvSpPr/>
          <p:nvPr/>
        </p:nvSpPr>
        <p:spPr>
          <a:xfrm>
            <a:off x="164281" y="6196523"/>
            <a:ext cx="6840161" cy="1049179"/>
          </a:xfrm>
          <a:prstGeom prst="rect">
            <a:avLst/>
          </a:prstGeom>
          <a:noFill/>
          <a:ln/>
        </p:spPr>
        <p:txBody>
          <a:bodyPr wrap="square" rtlCol="0" anchor="t"/>
          <a:lstStyle/>
          <a:p>
            <a:pPr marL="342900" indent="-342900" algn="l">
              <a:lnSpc>
                <a:spcPts val="3181"/>
              </a:lnSpc>
              <a:buSzPct val="100000"/>
              <a:buChar char="•"/>
            </a:pPr>
            <a:r>
              <a:rPr lang="en-US" sz="1988" dirty="0">
                <a:solidFill>
                  <a:srgbClr val="FFE5E5"/>
                </a:solidFill>
                <a:latin typeface="DM Sans" pitchFamily="34" charset="0"/>
                <a:ea typeface="DM Sans" pitchFamily="34" charset="-122"/>
                <a:cs typeface="DM Sans" pitchFamily="34" charset="-120"/>
              </a:rPr>
              <a:t>Examples of static allocation include global variables and local variables declared with the "static" keyword.</a:t>
            </a:r>
            <a:endParaRPr lang="en-US" sz="1988" dirty="0"/>
          </a:p>
        </p:txBody>
      </p:sp>
      <p:sp>
        <p:nvSpPr>
          <p:cNvPr id="16" name="Shape 12"/>
          <p:cNvSpPr/>
          <p:nvPr/>
        </p:nvSpPr>
        <p:spPr>
          <a:xfrm>
            <a:off x="7338595" y="711697"/>
            <a:ext cx="7188994" cy="6534006"/>
          </a:xfrm>
          <a:prstGeom prst="roundRect">
            <a:avLst>
              <a:gd name="adj" fmla="val 1820"/>
            </a:avLst>
          </a:prstGeom>
          <a:solidFill>
            <a:srgbClr val="740B0B"/>
          </a:solidFill>
          <a:ln w="15240">
            <a:solidFill>
              <a:srgbClr val="8D2424"/>
            </a:solidFill>
            <a:prstDash val="solid"/>
          </a:ln>
        </p:spPr>
      </p:sp>
      <p:sp>
        <p:nvSpPr>
          <p:cNvPr id="17" name="Text 13"/>
          <p:cNvSpPr/>
          <p:nvPr/>
        </p:nvSpPr>
        <p:spPr>
          <a:xfrm>
            <a:off x="7758680" y="680411"/>
            <a:ext cx="4433137" cy="394335"/>
          </a:xfrm>
          <a:prstGeom prst="rect">
            <a:avLst/>
          </a:prstGeom>
          <a:noFill/>
          <a:ln/>
        </p:spPr>
        <p:txBody>
          <a:bodyPr wrap="none" rtlCol="0" anchor="t"/>
          <a:lstStyle/>
          <a:p>
            <a:pPr marL="0" indent="0">
              <a:lnSpc>
                <a:spcPts val="3106"/>
              </a:lnSpc>
              <a:buNone/>
            </a:pPr>
            <a:r>
              <a:rPr lang="en-US" sz="2485" dirty="0">
                <a:solidFill>
                  <a:srgbClr val="FFE5E5"/>
                </a:solidFill>
                <a:latin typeface="Dela Gothic One" pitchFamily="34" charset="0"/>
                <a:ea typeface="Dela Gothic One" pitchFamily="34" charset="-122"/>
                <a:cs typeface="Dela Gothic One" pitchFamily="34" charset="-120"/>
              </a:rPr>
              <a:t>Dynamic Allocation</a:t>
            </a:r>
            <a:endParaRPr lang="en-US" sz="2485" dirty="0"/>
          </a:p>
        </p:txBody>
      </p:sp>
      <p:sp>
        <p:nvSpPr>
          <p:cNvPr id="18" name="Text 14"/>
          <p:cNvSpPr/>
          <p:nvPr/>
        </p:nvSpPr>
        <p:spPr>
          <a:xfrm>
            <a:off x="7439213" y="982898"/>
            <a:ext cx="7026904" cy="2019300"/>
          </a:xfrm>
          <a:prstGeom prst="rect">
            <a:avLst/>
          </a:prstGeom>
          <a:noFill/>
          <a:ln/>
        </p:spPr>
        <p:txBody>
          <a:bodyPr wrap="square" rtlCol="0" anchor="t"/>
          <a:lstStyle/>
          <a:p>
            <a:pPr marL="0" indent="0">
              <a:lnSpc>
                <a:spcPts val="3181"/>
              </a:lnSpc>
              <a:buNone/>
            </a:pPr>
            <a:r>
              <a:rPr lang="en-US" sz="1988" dirty="0">
                <a:solidFill>
                  <a:srgbClr val="FFE5E5"/>
                </a:solidFill>
                <a:latin typeface="DM Sans" pitchFamily="34" charset="0"/>
                <a:ea typeface="DM Sans" pitchFamily="34" charset="-122"/>
                <a:cs typeface="DM Sans" pitchFamily="34" charset="-120"/>
              </a:rPr>
              <a:t>Dynamic memory allocation in C allows for the allocation of memory at runtime. It provides more flexibility and control over memory usage compared to static allocation. Some key points about dynamic allocation:</a:t>
            </a:r>
            <a:endParaRPr lang="en-US" sz="1988" dirty="0"/>
          </a:p>
        </p:txBody>
      </p:sp>
      <p:sp>
        <p:nvSpPr>
          <p:cNvPr id="19" name="Text 15"/>
          <p:cNvSpPr/>
          <p:nvPr/>
        </p:nvSpPr>
        <p:spPr>
          <a:xfrm>
            <a:off x="7460346" y="2749785"/>
            <a:ext cx="7005771" cy="807720"/>
          </a:xfrm>
          <a:prstGeom prst="rect">
            <a:avLst/>
          </a:prstGeom>
          <a:noFill/>
          <a:ln/>
        </p:spPr>
        <p:txBody>
          <a:bodyPr wrap="square" rtlCol="0" anchor="t"/>
          <a:lstStyle/>
          <a:p>
            <a:pPr marL="342900" indent="-342900" algn="l">
              <a:lnSpc>
                <a:spcPts val="3181"/>
              </a:lnSpc>
              <a:buSzPct val="100000"/>
              <a:buChar char="•"/>
            </a:pPr>
            <a:r>
              <a:rPr lang="en-US" sz="1988" dirty="0">
                <a:solidFill>
                  <a:srgbClr val="FFE5E5"/>
                </a:solidFill>
                <a:latin typeface="DM Sans" pitchFamily="34" charset="0"/>
                <a:ea typeface="DM Sans" pitchFamily="34" charset="-122"/>
                <a:cs typeface="DM Sans" pitchFamily="34" charset="-120"/>
              </a:rPr>
              <a:t>Memory is allocated at runtime using functions like malloc, calloc, and realloc.</a:t>
            </a:r>
            <a:endParaRPr lang="en-US" sz="1988" dirty="0"/>
          </a:p>
        </p:txBody>
      </p:sp>
      <p:sp>
        <p:nvSpPr>
          <p:cNvPr id="20" name="Text 16"/>
          <p:cNvSpPr/>
          <p:nvPr/>
        </p:nvSpPr>
        <p:spPr>
          <a:xfrm>
            <a:off x="7460346" y="3572387"/>
            <a:ext cx="7005771" cy="807720"/>
          </a:xfrm>
          <a:prstGeom prst="rect">
            <a:avLst/>
          </a:prstGeom>
          <a:noFill/>
          <a:ln/>
        </p:spPr>
        <p:txBody>
          <a:bodyPr wrap="square" rtlCol="0" anchor="t"/>
          <a:lstStyle/>
          <a:p>
            <a:pPr marL="342900" indent="-342900" algn="l">
              <a:lnSpc>
                <a:spcPts val="3181"/>
              </a:lnSpc>
              <a:buSzPct val="100000"/>
              <a:buChar char="•"/>
            </a:pPr>
            <a:r>
              <a:rPr lang="en-US" sz="1988" dirty="0">
                <a:solidFill>
                  <a:srgbClr val="FFE5E5"/>
                </a:solidFill>
                <a:latin typeface="DM Sans" pitchFamily="34" charset="0"/>
                <a:ea typeface="DM Sans" pitchFamily="34" charset="-122"/>
                <a:cs typeface="DM Sans" pitchFamily="34" charset="-120"/>
              </a:rPr>
              <a:t>Variables can have a variable size and storage duration.</a:t>
            </a:r>
            <a:endParaRPr lang="en-US" sz="1988" dirty="0"/>
          </a:p>
        </p:txBody>
      </p:sp>
      <p:sp>
        <p:nvSpPr>
          <p:cNvPr id="21" name="Text 17"/>
          <p:cNvSpPr/>
          <p:nvPr/>
        </p:nvSpPr>
        <p:spPr>
          <a:xfrm>
            <a:off x="7460346" y="4004526"/>
            <a:ext cx="7005771" cy="807720"/>
          </a:xfrm>
          <a:prstGeom prst="rect">
            <a:avLst/>
          </a:prstGeom>
          <a:noFill/>
          <a:ln/>
        </p:spPr>
        <p:txBody>
          <a:bodyPr wrap="square" rtlCol="0" anchor="t"/>
          <a:lstStyle/>
          <a:p>
            <a:pPr marL="342900" indent="-342900" algn="l">
              <a:lnSpc>
                <a:spcPts val="3181"/>
              </a:lnSpc>
              <a:buSzPct val="100000"/>
              <a:buChar char="•"/>
            </a:pPr>
            <a:r>
              <a:rPr lang="en-US" sz="1988" dirty="0">
                <a:solidFill>
                  <a:srgbClr val="FFE5E5"/>
                </a:solidFill>
                <a:latin typeface="DM Sans" pitchFamily="34" charset="0"/>
                <a:ea typeface="DM Sans" pitchFamily="34" charset="-122"/>
                <a:cs typeface="DM Sans" pitchFamily="34" charset="-120"/>
              </a:rPr>
              <a:t>Memory is allocated in a region known as the "heap".</a:t>
            </a:r>
            <a:endParaRPr lang="en-US" sz="1988" dirty="0"/>
          </a:p>
        </p:txBody>
      </p:sp>
      <p:sp>
        <p:nvSpPr>
          <p:cNvPr id="22" name="Text 18"/>
          <p:cNvSpPr/>
          <p:nvPr/>
        </p:nvSpPr>
        <p:spPr>
          <a:xfrm>
            <a:off x="7460346" y="4439671"/>
            <a:ext cx="7005771" cy="807720"/>
          </a:xfrm>
          <a:prstGeom prst="rect">
            <a:avLst/>
          </a:prstGeom>
          <a:noFill/>
          <a:ln/>
        </p:spPr>
        <p:txBody>
          <a:bodyPr wrap="square" rtlCol="0" anchor="t"/>
          <a:lstStyle/>
          <a:p>
            <a:pPr marL="342900" indent="-342900" algn="l">
              <a:lnSpc>
                <a:spcPts val="3181"/>
              </a:lnSpc>
              <a:buSzPct val="100000"/>
              <a:buChar char="•"/>
            </a:pPr>
            <a:r>
              <a:rPr lang="en-US" sz="1988" dirty="0">
                <a:solidFill>
                  <a:srgbClr val="FFE5E5"/>
                </a:solidFill>
                <a:latin typeface="DM Sans" pitchFamily="34" charset="0"/>
                <a:ea typeface="DM Sans" pitchFamily="34" charset="-122"/>
                <a:cs typeface="DM Sans" pitchFamily="34" charset="-120"/>
              </a:rPr>
              <a:t>Memory allocation and deallocation are controlled manually by the programmer.</a:t>
            </a:r>
            <a:endParaRPr lang="en-US" sz="1988" dirty="0"/>
          </a:p>
        </p:txBody>
      </p:sp>
      <p:sp>
        <p:nvSpPr>
          <p:cNvPr id="23" name="Text 19"/>
          <p:cNvSpPr/>
          <p:nvPr/>
        </p:nvSpPr>
        <p:spPr>
          <a:xfrm>
            <a:off x="7460346" y="5244385"/>
            <a:ext cx="7005771" cy="807720"/>
          </a:xfrm>
          <a:prstGeom prst="rect">
            <a:avLst/>
          </a:prstGeom>
          <a:noFill/>
          <a:ln/>
        </p:spPr>
        <p:txBody>
          <a:bodyPr wrap="square" rtlCol="0" anchor="t"/>
          <a:lstStyle/>
          <a:p>
            <a:pPr marL="342900" indent="-342900" algn="l">
              <a:lnSpc>
                <a:spcPts val="3181"/>
              </a:lnSpc>
              <a:buSzPct val="100000"/>
              <a:buChar char="•"/>
            </a:pPr>
            <a:r>
              <a:rPr lang="en-US" sz="1988" dirty="0">
                <a:solidFill>
                  <a:srgbClr val="FFE5E5"/>
                </a:solidFill>
                <a:latin typeface="DM Sans" pitchFamily="34" charset="0"/>
                <a:ea typeface="DM Sans" pitchFamily="34" charset="-122"/>
                <a:cs typeface="DM Sans" pitchFamily="34" charset="-120"/>
              </a:rPr>
              <a:t>Dynamic allocation allows for the efficient utilization of memory.</a:t>
            </a:r>
            <a:endParaRPr lang="en-US" sz="1988" dirty="0"/>
          </a:p>
        </p:txBody>
      </p:sp>
      <p:sp>
        <p:nvSpPr>
          <p:cNvPr id="24" name="Text 20"/>
          <p:cNvSpPr/>
          <p:nvPr/>
        </p:nvSpPr>
        <p:spPr>
          <a:xfrm>
            <a:off x="7460346" y="5946137"/>
            <a:ext cx="7005771" cy="1615440"/>
          </a:xfrm>
          <a:prstGeom prst="rect">
            <a:avLst/>
          </a:prstGeom>
          <a:noFill/>
          <a:ln/>
        </p:spPr>
        <p:txBody>
          <a:bodyPr wrap="square" rtlCol="0" anchor="t"/>
          <a:lstStyle/>
          <a:p>
            <a:pPr marL="342900" indent="-342900" algn="l">
              <a:lnSpc>
                <a:spcPts val="3181"/>
              </a:lnSpc>
              <a:buSzPct val="100000"/>
              <a:buChar char="•"/>
            </a:pPr>
            <a:r>
              <a:rPr lang="en-US" sz="1988" dirty="0">
                <a:solidFill>
                  <a:srgbClr val="FFE5E5"/>
                </a:solidFill>
                <a:latin typeface="DM Sans" pitchFamily="34" charset="0"/>
                <a:ea typeface="DM Sans" pitchFamily="34" charset="-122"/>
                <a:cs typeface="DM Sans" pitchFamily="34" charset="-120"/>
              </a:rPr>
              <a:t>It's important when the size of data structures is uncertain or when memory needs to be managed dynamically.</a:t>
            </a:r>
            <a:endParaRPr lang="en-US" sz="1988"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
            <a:ext cx="14630400" cy="8229600"/>
          </a:xfrm>
          <a:prstGeom prst="rect">
            <a:avLst/>
          </a:prstGeom>
          <a:solidFill>
            <a:srgbClr val="0A0A0A">
              <a:alpha val="75000"/>
            </a:srgbClr>
          </a:solidFill>
          <a:ln/>
        </p:spPr>
      </p:sp>
      <p:sp>
        <p:nvSpPr>
          <p:cNvPr id="4" name="Text 1"/>
          <p:cNvSpPr/>
          <p:nvPr/>
        </p:nvSpPr>
        <p:spPr>
          <a:xfrm>
            <a:off x="946666" y="193888"/>
            <a:ext cx="12737068" cy="1577816"/>
          </a:xfrm>
          <a:prstGeom prst="rect">
            <a:avLst/>
          </a:prstGeom>
          <a:noFill/>
          <a:ln/>
        </p:spPr>
        <p:txBody>
          <a:bodyPr wrap="square" rtlCol="0" anchor="t"/>
          <a:lstStyle/>
          <a:p>
            <a:pPr marL="0" indent="0">
              <a:lnSpc>
                <a:spcPts val="6212"/>
              </a:lnSpc>
              <a:buNone/>
            </a:pPr>
            <a:r>
              <a:rPr lang="en-US" sz="4970" dirty="0">
                <a:solidFill>
                  <a:srgbClr val="FAEBEB"/>
                </a:solidFill>
                <a:latin typeface="Dela Gothic One" pitchFamily="34" charset="0"/>
                <a:ea typeface="Dela Gothic One" pitchFamily="34" charset="-122"/>
                <a:cs typeface="Dela Gothic One" pitchFamily="34" charset="-120"/>
              </a:rPr>
              <a:t>Functions for Dynamic Memory Allocation</a:t>
            </a:r>
            <a:endParaRPr lang="en-US" sz="4970" dirty="0"/>
          </a:p>
        </p:txBody>
      </p:sp>
      <p:sp>
        <p:nvSpPr>
          <p:cNvPr id="5" name="Shape 2"/>
          <p:cNvSpPr/>
          <p:nvPr/>
        </p:nvSpPr>
        <p:spPr>
          <a:xfrm>
            <a:off x="946666" y="1135222"/>
            <a:ext cx="12737068" cy="6589990"/>
          </a:xfrm>
          <a:prstGeom prst="roundRect">
            <a:avLst>
              <a:gd name="adj" fmla="val 1724"/>
            </a:avLst>
          </a:prstGeom>
          <a:solidFill>
            <a:srgbClr val="740B0B"/>
          </a:solidFill>
          <a:ln w="15240">
            <a:solidFill>
              <a:srgbClr val="8D2424"/>
            </a:solidFill>
            <a:prstDash val="solid"/>
          </a:ln>
        </p:spPr>
      </p:sp>
      <p:sp>
        <p:nvSpPr>
          <p:cNvPr id="6" name="Text 3"/>
          <p:cNvSpPr/>
          <p:nvPr/>
        </p:nvSpPr>
        <p:spPr>
          <a:xfrm>
            <a:off x="1214318" y="1229454"/>
            <a:ext cx="2524482" cy="394335"/>
          </a:xfrm>
          <a:prstGeom prst="rect">
            <a:avLst/>
          </a:prstGeom>
          <a:noFill/>
          <a:ln/>
        </p:spPr>
        <p:txBody>
          <a:bodyPr wrap="none" rtlCol="0" anchor="t"/>
          <a:lstStyle/>
          <a:p>
            <a:pPr marL="0" indent="0">
              <a:lnSpc>
                <a:spcPts val="3106"/>
              </a:lnSpc>
              <a:buNone/>
            </a:pPr>
            <a:r>
              <a:rPr lang="en-US" sz="2485" dirty="0">
                <a:solidFill>
                  <a:srgbClr val="FFE5E5"/>
                </a:solidFill>
                <a:latin typeface="Dela Gothic One" pitchFamily="34" charset="0"/>
                <a:ea typeface="Dela Gothic One" pitchFamily="34" charset="-122"/>
                <a:cs typeface="Dela Gothic One" pitchFamily="34" charset="-120"/>
              </a:rPr>
              <a:t>malloc()</a:t>
            </a:r>
            <a:endParaRPr lang="en-US" sz="2485" dirty="0"/>
          </a:p>
        </p:txBody>
      </p:sp>
      <p:sp>
        <p:nvSpPr>
          <p:cNvPr id="7" name="Text 4"/>
          <p:cNvSpPr/>
          <p:nvPr/>
        </p:nvSpPr>
        <p:spPr>
          <a:xfrm>
            <a:off x="1226939" y="1733842"/>
            <a:ext cx="12201763" cy="1280993"/>
          </a:xfrm>
          <a:prstGeom prst="rect">
            <a:avLst/>
          </a:prstGeom>
          <a:noFill/>
          <a:ln/>
        </p:spPr>
        <p:txBody>
          <a:bodyPr wrap="square" rtlCol="0" anchor="t"/>
          <a:lstStyle/>
          <a:p>
            <a:pPr>
              <a:lnSpc>
                <a:spcPts val="3181"/>
              </a:lnSpc>
            </a:pPr>
            <a:r>
              <a:rPr lang="en-US" sz="1988" dirty="0">
                <a:solidFill>
                  <a:srgbClr val="FFE5E5"/>
                </a:solidFill>
                <a:latin typeface="DM Sans" pitchFamily="34" charset="0"/>
                <a:ea typeface="DM Sans" pitchFamily="34" charset="-122"/>
                <a:cs typeface="DM Sans" pitchFamily="34" charset="-120"/>
              </a:rPr>
              <a:t>The malloc() function is used to allocate memory dynamically. It allows you to request a specific amount of memory from the system. Here is a detailed example: </a:t>
            </a:r>
            <a:r>
              <a:rPr kumimoji="0" lang="en-US" altLang="en-US" sz="1800" b="0" i="0" u="none" strike="noStrike" cap="none" normalizeH="0" baseline="0" dirty="0">
                <a:ln>
                  <a:noFill/>
                </a:ln>
                <a:solidFill>
                  <a:schemeClr val="bg1"/>
                </a:solidFill>
                <a:effectLst/>
                <a:latin typeface="DM Sans" pitchFamily="2" charset="0"/>
              </a:rPr>
              <a:t>In below case, it allocates enough memory to store integer (</a:t>
            </a:r>
            <a:r>
              <a:rPr kumimoji="0" lang="en-US" altLang="en-US" sz="1800" b="1" i="0" u="none" strike="noStrike" cap="none" normalizeH="0" baseline="0" dirty="0" err="1">
                <a:ln>
                  <a:noFill/>
                </a:ln>
                <a:solidFill>
                  <a:schemeClr val="bg1"/>
                </a:solidFill>
                <a:effectLst/>
                <a:latin typeface="DM Sans" pitchFamily="2" charset="0"/>
              </a:rPr>
              <a:t>sizeof</a:t>
            </a:r>
            <a:r>
              <a:rPr kumimoji="0" lang="en-US" altLang="en-US" sz="1800" b="1" i="0" u="none" strike="noStrike" cap="none" normalizeH="0" baseline="0" dirty="0">
                <a:ln>
                  <a:noFill/>
                </a:ln>
                <a:solidFill>
                  <a:schemeClr val="bg1"/>
                </a:solidFill>
                <a:effectLst/>
                <a:latin typeface="DM Sans" pitchFamily="2" charset="0"/>
              </a:rPr>
              <a:t>(int)</a:t>
            </a:r>
            <a:r>
              <a:rPr kumimoji="0" lang="en-US" altLang="en-US" sz="1800" b="0" i="0" u="none" strike="noStrike" cap="none" normalizeH="0" baseline="0" dirty="0">
                <a:ln>
                  <a:noFill/>
                </a:ln>
                <a:solidFill>
                  <a:schemeClr val="bg1"/>
                </a:solidFill>
                <a:effectLst/>
                <a:latin typeface="DM Sans" pitchFamily="2" charset="0"/>
              </a:rPr>
              <a:t> bytes). The result of </a:t>
            </a:r>
            <a:r>
              <a:rPr kumimoji="0" lang="en-US" altLang="en-US" sz="1800" b="1" i="0" u="none" strike="noStrike" cap="none" normalizeH="0" baseline="0" dirty="0">
                <a:ln>
                  <a:noFill/>
                </a:ln>
                <a:solidFill>
                  <a:schemeClr val="bg1"/>
                </a:solidFill>
                <a:effectLst/>
                <a:latin typeface="DM Sans" pitchFamily="2" charset="0"/>
              </a:rPr>
              <a:t>malloc</a:t>
            </a:r>
            <a:r>
              <a:rPr kumimoji="0" lang="en-US" altLang="en-US" sz="1800" b="0" i="0" u="none" strike="noStrike" cap="none" normalizeH="0" baseline="0" dirty="0">
                <a:ln>
                  <a:noFill/>
                </a:ln>
                <a:solidFill>
                  <a:schemeClr val="bg1"/>
                </a:solidFill>
                <a:effectLst/>
                <a:latin typeface="DM Sans" pitchFamily="2" charset="0"/>
              </a:rPr>
              <a:t> is a pointer to the first byte of the allocated memory. </a:t>
            </a:r>
          </a:p>
          <a:p>
            <a:pPr marL="0" indent="0">
              <a:lnSpc>
                <a:spcPts val="3181"/>
              </a:lnSpc>
              <a:buNone/>
            </a:pPr>
            <a:r>
              <a:rPr lang="en-US" sz="1988" dirty="0">
                <a:solidFill>
                  <a:schemeClr val="bg1"/>
                </a:solidFill>
                <a:latin typeface="DM Sans" pitchFamily="34" charset="0"/>
                <a:ea typeface="DM Sans" pitchFamily="34" charset="-122"/>
                <a:cs typeface="DM Sans" pitchFamily="34" charset="-120"/>
              </a:rPr>
              <a:t> </a:t>
            </a:r>
            <a:endParaRPr lang="en-US" sz="1988" dirty="0">
              <a:solidFill>
                <a:schemeClr val="bg1"/>
              </a:solidFill>
            </a:endParaRPr>
          </a:p>
        </p:txBody>
      </p:sp>
      <p:sp>
        <p:nvSpPr>
          <p:cNvPr id="8" name="Shape 5"/>
          <p:cNvSpPr/>
          <p:nvPr/>
        </p:nvSpPr>
        <p:spPr>
          <a:xfrm>
            <a:off x="1214318" y="3040341"/>
            <a:ext cx="12201763" cy="4417219"/>
          </a:xfrm>
          <a:prstGeom prst="roundRect">
            <a:avLst>
              <a:gd name="adj" fmla="val 2572"/>
            </a:avLst>
          </a:prstGeom>
          <a:solidFill>
            <a:srgbClr val="460707"/>
          </a:solidFill>
          <a:ln/>
        </p:spPr>
      </p:sp>
      <p:sp>
        <p:nvSpPr>
          <p:cNvPr id="9" name="Shape 6"/>
          <p:cNvSpPr/>
          <p:nvPr/>
        </p:nvSpPr>
        <p:spPr>
          <a:xfrm>
            <a:off x="1201698" y="3040341"/>
            <a:ext cx="12227004" cy="4417219"/>
          </a:xfrm>
          <a:prstGeom prst="roundRect">
            <a:avLst>
              <a:gd name="adj" fmla="val 857"/>
            </a:avLst>
          </a:prstGeom>
          <a:solidFill>
            <a:srgbClr val="460707"/>
          </a:solidFill>
          <a:ln/>
        </p:spPr>
      </p:sp>
      <p:sp>
        <p:nvSpPr>
          <p:cNvPr id="10" name="Text 7"/>
          <p:cNvSpPr/>
          <p:nvPr/>
        </p:nvSpPr>
        <p:spPr>
          <a:xfrm>
            <a:off x="1454110" y="3229651"/>
            <a:ext cx="11722179" cy="4038600"/>
          </a:xfrm>
          <a:prstGeom prst="rect">
            <a:avLst/>
          </a:prstGeom>
          <a:noFill/>
          <a:ln/>
        </p:spPr>
        <p:txBody>
          <a:bodyPr wrap="square" rtlCol="0" anchor="t"/>
          <a:lstStyle/>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 Allocate memory for an integer</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int* ptr = (int*) malloc(sizeof(int));</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if (ptr == NULL) {</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    // Error handling</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    printf("Memory allocation failed");</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 else {</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    // Memory allocation successful</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    *ptr = 10;</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    printf("Value: %d", *ptr);</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a:t>
            </a:r>
            <a:endParaRPr lang="en-US" sz="1988" dirty="0"/>
          </a:p>
        </p:txBody>
      </p:sp>
      <p:sp>
        <p:nvSpPr>
          <p:cNvPr id="15" name="TextBox 14">
            <a:extLst>
              <a:ext uri="{FF2B5EF4-FFF2-40B4-BE49-F238E27FC236}">
                <a16:creationId xmlns:a16="http://schemas.microsoft.com/office/drawing/2014/main" id="{19DE6954-2D69-88C2-E6A9-4D247A7C17E2}"/>
              </a:ext>
            </a:extLst>
          </p:cNvPr>
          <p:cNvSpPr txBox="1"/>
          <p:nvPr/>
        </p:nvSpPr>
        <p:spPr>
          <a:xfrm>
            <a:off x="946666" y="7736820"/>
            <a:ext cx="13189829" cy="369332"/>
          </a:xfrm>
          <a:prstGeom prst="rect">
            <a:avLst/>
          </a:prstGeom>
          <a:noFill/>
        </p:spPr>
        <p:txBody>
          <a:bodyPr wrap="none" rtlCol="0">
            <a:spAutoFit/>
          </a:bodyPr>
          <a:lstStyle/>
          <a:p>
            <a:r>
              <a:rPr lang="en-US" dirty="0">
                <a:solidFill>
                  <a:schemeClr val="bg1"/>
                </a:solidFill>
              </a:rPr>
              <a:t>(int*): It's a type casting, converting the result of malloc (which is a generic pointer void*) to a pointer of type int* to match the type of </a:t>
            </a:r>
            <a:r>
              <a:rPr lang="en-US" dirty="0" err="1">
                <a:solidFill>
                  <a:schemeClr val="bg1"/>
                </a:solidFill>
              </a:rPr>
              <a:t>ptr</a:t>
            </a:r>
            <a:r>
              <a:rPr lang="en-US" dirty="0">
                <a:solidFill>
                  <a:schemeClr val="bg1"/>
                </a:solidFill>
              </a:rPr>
              <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F753CC-F7B4-E59C-FDB3-B66B8AFE4C44}"/>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499DC54E-E312-C32A-E369-53C3D505331A}"/>
              </a:ext>
            </a:extLst>
          </p:cNvPr>
          <p:cNvPicPr>
            <a:picLocks noChangeAspect="1"/>
          </p:cNvPicPr>
          <p:nvPr/>
        </p:nvPicPr>
        <p:blipFill>
          <a:blip r:embed="rId3"/>
          <a:stretch>
            <a:fillRect/>
          </a:stretch>
        </p:blipFill>
        <p:spPr>
          <a:xfrm>
            <a:off x="0" y="0"/>
            <a:ext cx="14630400" cy="8229600"/>
          </a:xfrm>
          <a:prstGeom prst="rect">
            <a:avLst/>
          </a:prstGeom>
        </p:spPr>
      </p:pic>
      <p:sp>
        <p:nvSpPr>
          <p:cNvPr id="3" name="Shape 0">
            <a:extLst>
              <a:ext uri="{FF2B5EF4-FFF2-40B4-BE49-F238E27FC236}">
                <a16:creationId xmlns:a16="http://schemas.microsoft.com/office/drawing/2014/main" id="{FB0BCC1B-AB5A-5E5E-9263-A51A8E2C04AA}"/>
              </a:ext>
            </a:extLst>
          </p:cNvPr>
          <p:cNvSpPr/>
          <p:nvPr/>
        </p:nvSpPr>
        <p:spPr>
          <a:xfrm>
            <a:off x="0" y="0"/>
            <a:ext cx="14630400" cy="8191737"/>
          </a:xfrm>
          <a:prstGeom prst="rect">
            <a:avLst/>
          </a:prstGeom>
          <a:solidFill>
            <a:srgbClr val="0A0A0A">
              <a:alpha val="75000"/>
            </a:srgbClr>
          </a:solidFill>
          <a:ln/>
        </p:spPr>
      </p:sp>
      <p:sp>
        <p:nvSpPr>
          <p:cNvPr id="4" name="Text 1">
            <a:extLst>
              <a:ext uri="{FF2B5EF4-FFF2-40B4-BE49-F238E27FC236}">
                <a16:creationId xmlns:a16="http://schemas.microsoft.com/office/drawing/2014/main" id="{65C410A3-C1A0-91A1-FE5E-99CF07DA3AAD}"/>
              </a:ext>
            </a:extLst>
          </p:cNvPr>
          <p:cNvSpPr/>
          <p:nvPr/>
        </p:nvSpPr>
        <p:spPr>
          <a:xfrm>
            <a:off x="946666" y="-165968"/>
            <a:ext cx="12737068" cy="1577816"/>
          </a:xfrm>
          <a:prstGeom prst="rect">
            <a:avLst/>
          </a:prstGeom>
          <a:noFill/>
          <a:ln/>
        </p:spPr>
        <p:txBody>
          <a:bodyPr wrap="square" rtlCol="0" anchor="t"/>
          <a:lstStyle/>
          <a:p>
            <a:pPr marL="0" indent="0">
              <a:lnSpc>
                <a:spcPts val="6212"/>
              </a:lnSpc>
              <a:buNone/>
            </a:pPr>
            <a:r>
              <a:rPr lang="en-US" sz="4970" dirty="0">
                <a:solidFill>
                  <a:srgbClr val="FAEBEB"/>
                </a:solidFill>
                <a:latin typeface="Dela Gothic One" pitchFamily="34" charset="0"/>
                <a:ea typeface="Dela Gothic One" pitchFamily="34" charset="-122"/>
                <a:cs typeface="Dela Gothic One" pitchFamily="34" charset="-120"/>
              </a:rPr>
              <a:t>Functions for Dynamic Memory Allocation</a:t>
            </a:r>
            <a:endParaRPr lang="en-US" sz="4970" dirty="0"/>
          </a:p>
        </p:txBody>
      </p:sp>
      <p:sp>
        <p:nvSpPr>
          <p:cNvPr id="11" name="Shape 8">
            <a:extLst>
              <a:ext uri="{FF2B5EF4-FFF2-40B4-BE49-F238E27FC236}">
                <a16:creationId xmlns:a16="http://schemas.microsoft.com/office/drawing/2014/main" id="{5AE00613-4B32-01D7-219D-5AABEAE5F332}"/>
              </a:ext>
            </a:extLst>
          </p:cNvPr>
          <p:cNvSpPr/>
          <p:nvPr/>
        </p:nvSpPr>
        <p:spPr>
          <a:xfrm>
            <a:off x="946666" y="665714"/>
            <a:ext cx="12737068" cy="7382210"/>
          </a:xfrm>
          <a:prstGeom prst="roundRect">
            <a:avLst>
              <a:gd name="adj" fmla="val 1320"/>
            </a:avLst>
          </a:prstGeom>
          <a:solidFill>
            <a:srgbClr val="740B0B"/>
          </a:solidFill>
          <a:ln w="15240">
            <a:solidFill>
              <a:srgbClr val="8D2424"/>
            </a:solidFill>
            <a:prstDash val="solid"/>
          </a:ln>
        </p:spPr>
      </p:sp>
      <p:sp>
        <p:nvSpPr>
          <p:cNvPr id="12" name="Text 9">
            <a:extLst>
              <a:ext uri="{FF2B5EF4-FFF2-40B4-BE49-F238E27FC236}">
                <a16:creationId xmlns:a16="http://schemas.microsoft.com/office/drawing/2014/main" id="{165A08A1-D728-CF06-1118-7356CC11CCDD}"/>
              </a:ext>
            </a:extLst>
          </p:cNvPr>
          <p:cNvSpPr/>
          <p:nvPr/>
        </p:nvSpPr>
        <p:spPr>
          <a:xfrm>
            <a:off x="1214318" y="618980"/>
            <a:ext cx="2524482" cy="394335"/>
          </a:xfrm>
          <a:prstGeom prst="rect">
            <a:avLst/>
          </a:prstGeom>
          <a:noFill/>
          <a:ln/>
        </p:spPr>
        <p:txBody>
          <a:bodyPr wrap="none" rtlCol="0" anchor="t"/>
          <a:lstStyle/>
          <a:p>
            <a:pPr marL="0" indent="0">
              <a:lnSpc>
                <a:spcPts val="3106"/>
              </a:lnSpc>
              <a:buNone/>
            </a:pPr>
            <a:r>
              <a:rPr lang="en-US" sz="2485" dirty="0">
                <a:solidFill>
                  <a:srgbClr val="FFE5E5"/>
                </a:solidFill>
                <a:latin typeface="Dela Gothic One" pitchFamily="34" charset="0"/>
                <a:ea typeface="Dela Gothic One" pitchFamily="34" charset="-122"/>
                <a:cs typeface="Dela Gothic One" pitchFamily="34" charset="-120"/>
              </a:rPr>
              <a:t>calloc()</a:t>
            </a:r>
            <a:endParaRPr lang="en-US" sz="2485" dirty="0"/>
          </a:p>
        </p:txBody>
      </p:sp>
      <p:sp>
        <p:nvSpPr>
          <p:cNvPr id="13" name="Text 10">
            <a:extLst>
              <a:ext uri="{FF2B5EF4-FFF2-40B4-BE49-F238E27FC236}">
                <a16:creationId xmlns:a16="http://schemas.microsoft.com/office/drawing/2014/main" id="{260AFB65-204D-9D83-7E75-0A6C34973FA6}"/>
              </a:ext>
            </a:extLst>
          </p:cNvPr>
          <p:cNvSpPr/>
          <p:nvPr/>
        </p:nvSpPr>
        <p:spPr>
          <a:xfrm>
            <a:off x="1214318" y="992994"/>
            <a:ext cx="12201763" cy="807720"/>
          </a:xfrm>
          <a:prstGeom prst="rect">
            <a:avLst/>
          </a:prstGeom>
          <a:noFill/>
          <a:ln/>
        </p:spPr>
        <p:txBody>
          <a:bodyPr wrap="square" rtlCol="0" anchor="t"/>
          <a:lstStyle/>
          <a:p>
            <a:pPr marL="0" indent="0">
              <a:lnSpc>
                <a:spcPts val="3181"/>
              </a:lnSpc>
              <a:buNone/>
            </a:pPr>
            <a:r>
              <a:rPr lang="en-US" sz="1988" dirty="0">
                <a:solidFill>
                  <a:srgbClr val="FFE5E5"/>
                </a:solidFill>
                <a:latin typeface="DM Sans" pitchFamily="34" charset="0"/>
                <a:ea typeface="DM Sans" pitchFamily="34" charset="-122"/>
                <a:cs typeface="DM Sans" pitchFamily="34" charset="-120"/>
              </a:rPr>
              <a:t>The calloc() function is used to allocate and initialize memory dynamically. It allows you to request a specific number of elements of a specific size from the system. Here is a practical example:</a:t>
            </a:r>
            <a:endParaRPr lang="en-US" sz="1988" dirty="0"/>
          </a:p>
        </p:txBody>
      </p:sp>
      <p:sp>
        <p:nvSpPr>
          <p:cNvPr id="14" name="Shape 11">
            <a:extLst>
              <a:ext uri="{FF2B5EF4-FFF2-40B4-BE49-F238E27FC236}">
                <a16:creationId xmlns:a16="http://schemas.microsoft.com/office/drawing/2014/main" id="{FD123C4B-9979-992A-1390-88C4F02CD0A5}"/>
              </a:ext>
            </a:extLst>
          </p:cNvPr>
          <p:cNvSpPr/>
          <p:nvPr/>
        </p:nvSpPr>
        <p:spPr>
          <a:xfrm>
            <a:off x="1214318" y="1847448"/>
            <a:ext cx="12201763" cy="6162613"/>
          </a:xfrm>
          <a:prstGeom prst="roundRect">
            <a:avLst>
              <a:gd name="adj" fmla="val 1765"/>
            </a:avLst>
          </a:prstGeom>
          <a:solidFill>
            <a:srgbClr val="460707"/>
          </a:solidFill>
          <a:ln/>
        </p:spPr>
      </p:sp>
      <p:sp>
        <p:nvSpPr>
          <p:cNvPr id="15" name="Shape 12">
            <a:extLst>
              <a:ext uri="{FF2B5EF4-FFF2-40B4-BE49-F238E27FC236}">
                <a16:creationId xmlns:a16="http://schemas.microsoft.com/office/drawing/2014/main" id="{E30AEB7F-6F16-6C4F-D5A7-16BDBF5BB544}"/>
              </a:ext>
            </a:extLst>
          </p:cNvPr>
          <p:cNvSpPr/>
          <p:nvPr/>
        </p:nvSpPr>
        <p:spPr>
          <a:xfrm>
            <a:off x="1201698" y="1847449"/>
            <a:ext cx="12227004" cy="6216184"/>
          </a:xfrm>
          <a:prstGeom prst="roundRect">
            <a:avLst>
              <a:gd name="adj" fmla="val 588"/>
            </a:avLst>
          </a:prstGeom>
          <a:solidFill>
            <a:srgbClr val="460707"/>
          </a:solidFill>
          <a:ln/>
        </p:spPr>
      </p:sp>
      <p:sp>
        <p:nvSpPr>
          <p:cNvPr id="16" name="Text 13">
            <a:extLst>
              <a:ext uri="{FF2B5EF4-FFF2-40B4-BE49-F238E27FC236}">
                <a16:creationId xmlns:a16="http://schemas.microsoft.com/office/drawing/2014/main" id="{D200C5F0-EFE1-E187-2C6B-4B8062E1D640}"/>
              </a:ext>
            </a:extLst>
          </p:cNvPr>
          <p:cNvSpPr/>
          <p:nvPr/>
        </p:nvSpPr>
        <p:spPr>
          <a:xfrm>
            <a:off x="1454110" y="1800714"/>
            <a:ext cx="11722179" cy="6057900"/>
          </a:xfrm>
          <a:prstGeom prst="rect">
            <a:avLst/>
          </a:prstGeom>
          <a:noFill/>
          <a:ln/>
        </p:spPr>
        <p:txBody>
          <a:bodyPr wrap="square" rtlCol="0" anchor="t"/>
          <a:lstStyle/>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 Allocate memory for an array of 5 integers</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int* ptr = (int*) calloc(5, sizeof(int));</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if (ptr == NULL) {</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    // Error handling</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    printf("Memory allocation failed");</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 else {</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    // Memory allocation successful</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    for (int i = 0; i &lt; 5; i++) {</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        ptr[i] = i + 1;</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    }</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    printf("Array: ");</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    for (int i = 0; i &lt; 5; i++) {</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        printf("%d ", ptr[i]);</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    }</a:t>
            </a:r>
            <a:endParaRPr lang="en-US" sz="1988" dirty="0"/>
          </a:p>
          <a:p>
            <a:pPr marL="0" indent="0">
              <a:lnSpc>
                <a:spcPts val="3181"/>
              </a:lnSpc>
              <a:buNone/>
            </a:pPr>
            <a:r>
              <a:rPr lang="en-US" sz="1988" dirty="0">
                <a:solidFill>
                  <a:srgbClr val="FFE5E5"/>
                </a:solidFill>
                <a:highlight>
                  <a:srgbClr val="460707"/>
                </a:highlight>
                <a:latin typeface="Consolas" pitchFamily="34" charset="0"/>
                <a:ea typeface="Consolas" pitchFamily="34" charset="-122"/>
                <a:cs typeface="Consolas" pitchFamily="34" charset="-120"/>
              </a:rPr>
              <a:t>}</a:t>
            </a:r>
            <a:endParaRPr lang="en-US" sz="1988" dirty="0"/>
          </a:p>
        </p:txBody>
      </p:sp>
    </p:spTree>
    <p:extLst>
      <p:ext uri="{BB962C8B-B14F-4D97-AF65-F5344CB8AC3E}">
        <p14:creationId xmlns:p14="http://schemas.microsoft.com/office/powerpoint/2010/main" val="41216930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B41D81-6693-CD00-AC02-B38069A82971}"/>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A7B717BE-FD76-F952-CC0D-2AF51A9F7851}"/>
              </a:ext>
            </a:extLst>
          </p:cNvPr>
          <p:cNvPicPr>
            <a:picLocks noChangeAspect="1"/>
          </p:cNvPicPr>
          <p:nvPr/>
        </p:nvPicPr>
        <p:blipFill>
          <a:blip r:embed="rId3"/>
          <a:stretch>
            <a:fillRect/>
          </a:stretch>
        </p:blipFill>
        <p:spPr>
          <a:xfrm>
            <a:off x="0" y="0"/>
            <a:ext cx="14630400" cy="8229600"/>
          </a:xfrm>
          <a:prstGeom prst="rect">
            <a:avLst/>
          </a:prstGeom>
        </p:spPr>
      </p:pic>
      <p:sp>
        <p:nvSpPr>
          <p:cNvPr id="3" name="Shape 0">
            <a:extLst>
              <a:ext uri="{FF2B5EF4-FFF2-40B4-BE49-F238E27FC236}">
                <a16:creationId xmlns:a16="http://schemas.microsoft.com/office/drawing/2014/main" id="{5DE8263D-BA38-8A49-81E8-EE586791C98D}"/>
              </a:ext>
            </a:extLst>
          </p:cNvPr>
          <p:cNvSpPr/>
          <p:nvPr/>
        </p:nvSpPr>
        <p:spPr>
          <a:xfrm>
            <a:off x="0" y="0"/>
            <a:ext cx="14630400" cy="8229600"/>
          </a:xfrm>
          <a:prstGeom prst="rect">
            <a:avLst/>
          </a:prstGeom>
          <a:solidFill>
            <a:srgbClr val="0A0A0A">
              <a:alpha val="75000"/>
            </a:srgbClr>
          </a:solidFill>
          <a:ln/>
        </p:spPr>
      </p:sp>
      <p:sp>
        <p:nvSpPr>
          <p:cNvPr id="4" name="Text 1">
            <a:extLst>
              <a:ext uri="{FF2B5EF4-FFF2-40B4-BE49-F238E27FC236}">
                <a16:creationId xmlns:a16="http://schemas.microsoft.com/office/drawing/2014/main" id="{DEC25F2D-514A-2543-FBD5-64DBAF29D4AF}"/>
              </a:ext>
            </a:extLst>
          </p:cNvPr>
          <p:cNvSpPr/>
          <p:nvPr/>
        </p:nvSpPr>
        <p:spPr>
          <a:xfrm>
            <a:off x="946666" y="0"/>
            <a:ext cx="12737068" cy="1577816"/>
          </a:xfrm>
          <a:prstGeom prst="rect">
            <a:avLst/>
          </a:prstGeom>
          <a:noFill/>
          <a:ln/>
        </p:spPr>
        <p:txBody>
          <a:bodyPr wrap="square" rtlCol="0" anchor="t"/>
          <a:lstStyle/>
          <a:p>
            <a:pPr marL="0" indent="0">
              <a:lnSpc>
                <a:spcPts val="6212"/>
              </a:lnSpc>
              <a:buNone/>
            </a:pPr>
            <a:r>
              <a:rPr lang="en-US" sz="4970" dirty="0">
                <a:solidFill>
                  <a:srgbClr val="FAEBEB"/>
                </a:solidFill>
                <a:latin typeface="Dela Gothic One" pitchFamily="34" charset="0"/>
                <a:ea typeface="Dela Gothic One" pitchFamily="34" charset="-122"/>
                <a:cs typeface="Dela Gothic One" pitchFamily="34" charset="-120"/>
              </a:rPr>
              <a:t>Functions for Dynamic Memory Allocation</a:t>
            </a:r>
            <a:endParaRPr lang="en-US" sz="4970" dirty="0"/>
          </a:p>
        </p:txBody>
      </p:sp>
      <p:sp>
        <p:nvSpPr>
          <p:cNvPr id="17" name="Shape 14">
            <a:extLst>
              <a:ext uri="{FF2B5EF4-FFF2-40B4-BE49-F238E27FC236}">
                <a16:creationId xmlns:a16="http://schemas.microsoft.com/office/drawing/2014/main" id="{85F30D53-F9F9-F451-1C55-590EED2D51E6}"/>
              </a:ext>
            </a:extLst>
          </p:cNvPr>
          <p:cNvSpPr/>
          <p:nvPr/>
        </p:nvSpPr>
        <p:spPr>
          <a:xfrm>
            <a:off x="307439" y="835346"/>
            <a:ext cx="14057490" cy="7049629"/>
          </a:xfrm>
          <a:prstGeom prst="roundRect">
            <a:avLst>
              <a:gd name="adj" fmla="val 892"/>
            </a:avLst>
          </a:prstGeom>
          <a:solidFill>
            <a:srgbClr val="740B0B"/>
          </a:solidFill>
          <a:ln w="15240">
            <a:solidFill>
              <a:srgbClr val="8D2424"/>
            </a:solidFill>
            <a:prstDash val="solid"/>
          </a:ln>
        </p:spPr>
      </p:sp>
      <p:sp>
        <p:nvSpPr>
          <p:cNvPr id="18" name="Text 15">
            <a:extLst>
              <a:ext uri="{FF2B5EF4-FFF2-40B4-BE49-F238E27FC236}">
                <a16:creationId xmlns:a16="http://schemas.microsoft.com/office/drawing/2014/main" id="{2E1BD982-276C-DA45-A810-13433FF9D32D}"/>
              </a:ext>
            </a:extLst>
          </p:cNvPr>
          <p:cNvSpPr/>
          <p:nvPr/>
        </p:nvSpPr>
        <p:spPr>
          <a:xfrm>
            <a:off x="575090" y="1102999"/>
            <a:ext cx="2786189" cy="394335"/>
          </a:xfrm>
          <a:prstGeom prst="rect">
            <a:avLst/>
          </a:prstGeom>
          <a:noFill/>
          <a:ln/>
        </p:spPr>
        <p:txBody>
          <a:bodyPr wrap="none" rtlCol="0" anchor="t"/>
          <a:lstStyle/>
          <a:p>
            <a:pPr marL="0" indent="0">
              <a:lnSpc>
                <a:spcPts val="3106"/>
              </a:lnSpc>
              <a:buNone/>
            </a:pPr>
            <a:r>
              <a:rPr lang="en-US" sz="2485" dirty="0">
                <a:solidFill>
                  <a:srgbClr val="FFE5E5"/>
                </a:solidFill>
                <a:latin typeface="Dela Gothic One" pitchFamily="34" charset="0"/>
                <a:ea typeface="Dela Gothic One" pitchFamily="34" charset="-122"/>
                <a:cs typeface="Dela Gothic One" pitchFamily="34" charset="-120"/>
              </a:rPr>
              <a:t>realloc()</a:t>
            </a:r>
            <a:endParaRPr lang="en-US" sz="2485" dirty="0"/>
          </a:p>
        </p:txBody>
      </p:sp>
      <p:sp>
        <p:nvSpPr>
          <p:cNvPr id="19" name="Text 16">
            <a:extLst>
              <a:ext uri="{FF2B5EF4-FFF2-40B4-BE49-F238E27FC236}">
                <a16:creationId xmlns:a16="http://schemas.microsoft.com/office/drawing/2014/main" id="{6001970B-8C72-C83E-4052-DBE0160663AC}"/>
              </a:ext>
            </a:extLst>
          </p:cNvPr>
          <p:cNvSpPr/>
          <p:nvPr/>
        </p:nvSpPr>
        <p:spPr>
          <a:xfrm>
            <a:off x="575091" y="1648781"/>
            <a:ext cx="13466691" cy="807720"/>
          </a:xfrm>
          <a:prstGeom prst="rect">
            <a:avLst/>
          </a:prstGeom>
          <a:noFill/>
          <a:ln/>
        </p:spPr>
        <p:txBody>
          <a:bodyPr wrap="square" rtlCol="0" anchor="t"/>
          <a:lstStyle/>
          <a:p>
            <a:pPr marL="0" indent="0">
              <a:lnSpc>
                <a:spcPts val="3181"/>
              </a:lnSpc>
              <a:buNone/>
            </a:pPr>
            <a:r>
              <a:rPr lang="en-US" sz="1988" dirty="0">
                <a:solidFill>
                  <a:srgbClr val="FFE5E5"/>
                </a:solidFill>
                <a:latin typeface="DM Sans" pitchFamily="34" charset="0"/>
                <a:ea typeface="DM Sans" pitchFamily="34" charset="-122"/>
                <a:cs typeface="DM Sans" pitchFamily="34" charset="-120"/>
              </a:rPr>
              <a:t>The realloc() function is used to reshape and reallocate memory dynamically. It allows you to resize the previously allocated memory block. Here is an example that explores its usage:</a:t>
            </a:r>
            <a:endParaRPr lang="en-US" sz="1988" dirty="0"/>
          </a:p>
        </p:txBody>
      </p:sp>
      <p:sp>
        <p:nvSpPr>
          <p:cNvPr id="20" name="Shape 17">
            <a:extLst>
              <a:ext uri="{FF2B5EF4-FFF2-40B4-BE49-F238E27FC236}">
                <a16:creationId xmlns:a16="http://schemas.microsoft.com/office/drawing/2014/main" id="{B2CBA832-5D25-3876-8D73-DB029D6179B5}"/>
              </a:ext>
            </a:extLst>
          </p:cNvPr>
          <p:cNvSpPr/>
          <p:nvPr/>
        </p:nvSpPr>
        <p:spPr>
          <a:xfrm>
            <a:off x="580546" y="2634710"/>
            <a:ext cx="13466691" cy="5215475"/>
          </a:xfrm>
          <a:prstGeom prst="roundRect">
            <a:avLst>
              <a:gd name="adj" fmla="val 931"/>
            </a:avLst>
          </a:prstGeom>
          <a:solidFill>
            <a:srgbClr val="460707"/>
          </a:solidFill>
          <a:ln/>
        </p:spPr>
      </p:sp>
      <p:sp>
        <p:nvSpPr>
          <p:cNvPr id="21" name="Shape 18">
            <a:extLst>
              <a:ext uri="{FF2B5EF4-FFF2-40B4-BE49-F238E27FC236}">
                <a16:creationId xmlns:a16="http://schemas.microsoft.com/office/drawing/2014/main" id="{C8BD7033-8A33-7C69-AB1D-EA5B101260E8}"/>
              </a:ext>
            </a:extLst>
          </p:cNvPr>
          <p:cNvSpPr/>
          <p:nvPr/>
        </p:nvSpPr>
        <p:spPr>
          <a:xfrm>
            <a:off x="567925" y="2634711"/>
            <a:ext cx="13494549" cy="5144509"/>
          </a:xfrm>
          <a:prstGeom prst="roundRect">
            <a:avLst>
              <a:gd name="adj" fmla="val 310"/>
            </a:avLst>
          </a:prstGeom>
          <a:solidFill>
            <a:srgbClr val="460707"/>
          </a:solidFill>
          <a:ln/>
        </p:spPr>
      </p:sp>
      <p:sp>
        <p:nvSpPr>
          <p:cNvPr id="22" name="Text 19">
            <a:extLst>
              <a:ext uri="{FF2B5EF4-FFF2-40B4-BE49-F238E27FC236}">
                <a16:creationId xmlns:a16="http://schemas.microsoft.com/office/drawing/2014/main" id="{9CA29E7A-5A3E-9B62-1E54-663254CB1A22}"/>
              </a:ext>
            </a:extLst>
          </p:cNvPr>
          <p:cNvSpPr/>
          <p:nvPr/>
        </p:nvSpPr>
        <p:spPr>
          <a:xfrm>
            <a:off x="594073" y="2824019"/>
            <a:ext cx="6500317" cy="4955201"/>
          </a:xfrm>
          <a:prstGeom prst="rect">
            <a:avLst/>
          </a:prstGeom>
          <a:noFill/>
          <a:ln/>
        </p:spPr>
        <p:txBody>
          <a:bodyPr wrap="square" rtlCol="0" anchor="t"/>
          <a:lstStyle/>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Allocate memory for an array of 3 integers</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int* ptr = (int*) malloc(3 * sizeof(int));</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if (ptr == NULL) {</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 Error handling</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printf("Memory allocation failed");</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else {</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 Memory allocation successful</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for (int i = 0; i &lt; 3; i++) {</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ptr[i] = i + 1;</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printf("Array (before reallocation): ");</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for (int i = 0; i &lt; 3; i++) {</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printf("%d ", ptr[i]);</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a:t>
            </a:r>
            <a:endParaRPr lang="en-US" sz="1988" dirty="0"/>
          </a:p>
          <a:p>
            <a:pPr marL="0" indent="0">
              <a:buNone/>
            </a:pPr>
            <a:endParaRPr lang="en-US" sz="1988" dirty="0"/>
          </a:p>
        </p:txBody>
      </p:sp>
      <p:sp>
        <p:nvSpPr>
          <p:cNvPr id="25" name="TextBox 24">
            <a:extLst>
              <a:ext uri="{FF2B5EF4-FFF2-40B4-BE49-F238E27FC236}">
                <a16:creationId xmlns:a16="http://schemas.microsoft.com/office/drawing/2014/main" id="{DE1E65A4-34F1-02AD-00E2-C1EF469497D9}"/>
              </a:ext>
            </a:extLst>
          </p:cNvPr>
          <p:cNvSpPr txBox="1"/>
          <p:nvPr/>
        </p:nvSpPr>
        <p:spPr>
          <a:xfrm>
            <a:off x="7094390" y="2977906"/>
            <a:ext cx="7149714" cy="4801314"/>
          </a:xfrm>
          <a:prstGeom prst="rect">
            <a:avLst/>
          </a:prstGeom>
          <a:noFill/>
        </p:spPr>
        <p:txBody>
          <a:bodyPr wrap="none" rtlCol="0">
            <a:spAutoFit/>
          </a:bodyPr>
          <a:lstStyle/>
          <a:p>
            <a:pPr marL="0" indent="0">
              <a:buNone/>
            </a:pPr>
            <a:r>
              <a:rPr lang="en-US" sz="1800" dirty="0">
                <a:solidFill>
                  <a:srgbClr val="FFE5E5"/>
                </a:solidFill>
                <a:highlight>
                  <a:srgbClr val="460707"/>
                </a:highlight>
                <a:latin typeface="Consolas" pitchFamily="34" charset="0"/>
                <a:ea typeface="Consolas" pitchFamily="34" charset="-122"/>
                <a:cs typeface="Consolas" pitchFamily="34" charset="-120"/>
              </a:rPr>
              <a:t> // Reallocate memory for an array of 5 integers</a:t>
            </a:r>
            <a:endParaRPr lang="en-US" sz="1800" dirty="0"/>
          </a:p>
          <a:p>
            <a:pPr marL="0" indent="0">
              <a:buNone/>
            </a:pPr>
            <a:r>
              <a:rPr lang="en-US" sz="1800" dirty="0">
                <a:solidFill>
                  <a:srgbClr val="FFE5E5"/>
                </a:solidFill>
                <a:highlight>
                  <a:srgbClr val="460707"/>
                </a:highlight>
                <a:latin typeface="Consolas" pitchFamily="34" charset="0"/>
                <a:ea typeface="Consolas" pitchFamily="34" charset="-122"/>
                <a:cs typeface="Consolas" pitchFamily="34" charset="-120"/>
              </a:rPr>
              <a:t>    int* </a:t>
            </a:r>
            <a:r>
              <a:rPr lang="en-US" sz="1800" dirty="0" err="1">
                <a:solidFill>
                  <a:srgbClr val="FFE5E5"/>
                </a:solidFill>
                <a:highlight>
                  <a:srgbClr val="460707"/>
                </a:highlight>
                <a:latin typeface="Consolas" pitchFamily="34" charset="0"/>
                <a:ea typeface="Consolas" pitchFamily="34" charset="-122"/>
                <a:cs typeface="Consolas" pitchFamily="34" charset="-120"/>
              </a:rPr>
              <a:t>newPtr</a:t>
            </a:r>
            <a:r>
              <a:rPr lang="en-US" sz="1800" dirty="0">
                <a:solidFill>
                  <a:srgbClr val="FFE5E5"/>
                </a:solidFill>
                <a:highlight>
                  <a:srgbClr val="460707"/>
                </a:highlight>
                <a:latin typeface="Consolas" pitchFamily="34" charset="0"/>
                <a:ea typeface="Consolas" pitchFamily="34" charset="-122"/>
                <a:cs typeface="Consolas" pitchFamily="34" charset="-120"/>
              </a:rPr>
              <a:t> = (int*) </a:t>
            </a:r>
            <a:r>
              <a:rPr lang="en-US" sz="1800" dirty="0" err="1">
                <a:solidFill>
                  <a:srgbClr val="FFE5E5"/>
                </a:solidFill>
                <a:highlight>
                  <a:srgbClr val="460707"/>
                </a:highlight>
                <a:latin typeface="Consolas" pitchFamily="34" charset="0"/>
                <a:ea typeface="Consolas" pitchFamily="34" charset="-122"/>
                <a:cs typeface="Consolas" pitchFamily="34" charset="-120"/>
              </a:rPr>
              <a:t>realloc</a:t>
            </a:r>
            <a:r>
              <a:rPr lang="en-US" sz="1800" dirty="0">
                <a:solidFill>
                  <a:srgbClr val="FFE5E5"/>
                </a:solidFill>
                <a:highlight>
                  <a:srgbClr val="460707"/>
                </a:highlight>
                <a:latin typeface="Consolas" pitchFamily="34" charset="0"/>
                <a:ea typeface="Consolas" pitchFamily="34" charset="-122"/>
                <a:cs typeface="Consolas" pitchFamily="34" charset="-120"/>
              </a:rPr>
              <a:t>(</a:t>
            </a:r>
            <a:r>
              <a:rPr lang="en-US" sz="1800" dirty="0" err="1">
                <a:solidFill>
                  <a:srgbClr val="FFE5E5"/>
                </a:solidFill>
                <a:highlight>
                  <a:srgbClr val="460707"/>
                </a:highlight>
                <a:latin typeface="Consolas" pitchFamily="34" charset="0"/>
                <a:ea typeface="Consolas" pitchFamily="34" charset="-122"/>
                <a:cs typeface="Consolas" pitchFamily="34" charset="-120"/>
              </a:rPr>
              <a:t>ptr</a:t>
            </a:r>
            <a:r>
              <a:rPr lang="en-US" sz="1800" dirty="0">
                <a:solidFill>
                  <a:srgbClr val="FFE5E5"/>
                </a:solidFill>
                <a:highlight>
                  <a:srgbClr val="460707"/>
                </a:highlight>
                <a:latin typeface="Consolas" pitchFamily="34" charset="0"/>
                <a:ea typeface="Consolas" pitchFamily="34" charset="-122"/>
                <a:cs typeface="Consolas" pitchFamily="34" charset="-120"/>
              </a:rPr>
              <a:t>, 5 * </a:t>
            </a:r>
            <a:r>
              <a:rPr lang="en-US" sz="1800" dirty="0" err="1">
                <a:solidFill>
                  <a:srgbClr val="FFE5E5"/>
                </a:solidFill>
                <a:highlight>
                  <a:srgbClr val="460707"/>
                </a:highlight>
                <a:latin typeface="Consolas" pitchFamily="34" charset="0"/>
                <a:ea typeface="Consolas" pitchFamily="34" charset="-122"/>
                <a:cs typeface="Consolas" pitchFamily="34" charset="-120"/>
              </a:rPr>
              <a:t>sizeof</a:t>
            </a:r>
            <a:r>
              <a:rPr lang="en-US" sz="1800" dirty="0">
                <a:solidFill>
                  <a:srgbClr val="FFE5E5"/>
                </a:solidFill>
                <a:highlight>
                  <a:srgbClr val="460707"/>
                </a:highlight>
                <a:latin typeface="Consolas" pitchFamily="34" charset="0"/>
                <a:ea typeface="Consolas" pitchFamily="34" charset="-122"/>
                <a:cs typeface="Consolas" pitchFamily="34" charset="-120"/>
              </a:rPr>
              <a:t>(int));</a:t>
            </a:r>
            <a:endParaRPr lang="en-US" sz="1800" dirty="0"/>
          </a:p>
          <a:p>
            <a:pPr marL="0" indent="0">
              <a:buNone/>
            </a:pPr>
            <a:r>
              <a:rPr lang="en-US" sz="1800" dirty="0">
                <a:solidFill>
                  <a:srgbClr val="FFE5E5"/>
                </a:solidFill>
                <a:highlight>
                  <a:srgbClr val="460707"/>
                </a:highlight>
                <a:latin typeface="Consolas" pitchFamily="34" charset="0"/>
                <a:ea typeface="Consolas" pitchFamily="34" charset="-122"/>
                <a:cs typeface="Consolas" pitchFamily="34" charset="-120"/>
              </a:rPr>
              <a:t>    if (</a:t>
            </a:r>
            <a:r>
              <a:rPr lang="en-US" sz="1800" dirty="0" err="1">
                <a:solidFill>
                  <a:srgbClr val="FFE5E5"/>
                </a:solidFill>
                <a:highlight>
                  <a:srgbClr val="460707"/>
                </a:highlight>
                <a:latin typeface="Consolas" pitchFamily="34" charset="0"/>
                <a:ea typeface="Consolas" pitchFamily="34" charset="-122"/>
                <a:cs typeface="Consolas" pitchFamily="34" charset="-120"/>
              </a:rPr>
              <a:t>newPtr</a:t>
            </a:r>
            <a:r>
              <a:rPr lang="en-US" sz="1800" dirty="0">
                <a:solidFill>
                  <a:srgbClr val="FFE5E5"/>
                </a:solidFill>
                <a:highlight>
                  <a:srgbClr val="460707"/>
                </a:highlight>
                <a:latin typeface="Consolas" pitchFamily="34" charset="0"/>
                <a:ea typeface="Consolas" pitchFamily="34" charset="-122"/>
                <a:cs typeface="Consolas" pitchFamily="34" charset="-120"/>
              </a:rPr>
              <a:t> == NULL) {</a:t>
            </a:r>
            <a:endParaRPr lang="en-US" sz="1800" dirty="0"/>
          </a:p>
          <a:p>
            <a:pPr marL="0" indent="0">
              <a:buNone/>
            </a:pPr>
            <a:r>
              <a:rPr lang="en-US" sz="1800" dirty="0">
                <a:solidFill>
                  <a:srgbClr val="FFE5E5"/>
                </a:solidFill>
                <a:highlight>
                  <a:srgbClr val="460707"/>
                </a:highlight>
                <a:latin typeface="Consolas" pitchFamily="34" charset="0"/>
                <a:ea typeface="Consolas" pitchFamily="34" charset="-122"/>
                <a:cs typeface="Consolas" pitchFamily="34" charset="-120"/>
              </a:rPr>
              <a:t>        // Error handling</a:t>
            </a:r>
            <a:endParaRPr lang="en-US" sz="1800" dirty="0"/>
          </a:p>
          <a:p>
            <a:pPr marL="0" indent="0">
              <a:buNone/>
            </a:pPr>
            <a:r>
              <a:rPr lang="en-US" sz="1800" dirty="0">
                <a:solidFill>
                  <a:srgbClr val="FFE5E5"/>
                </a:solidFill>
                <a:highlight>
                  <a:srgbClr val="460707"/>
                </a:highlight>
                <a:latin typeface="Consolas" pitchFamily="34" charset="0"/>
                <a:ea typeface="Consolas" pitchFamily="34" charset="-122"/>
                <a:cs typeface="Consolas" pitchFamily="34" charset="-120"/>
              </a:rPr>
              <a:t>        printf("Memory reallocation failed");</a:t>
            </a:r>
            <a:endParaRPr lang="en-US" sz="1800" dirty="0"/>
          </a:p>
          <a:p>
            <a:pPr marL="0" indent="0">
              <a:buNone/>
            </a:pPr>
            <a:r>
              <a:rPr lang="en-US" sz="1800" dirty="0">
                <a:solidFill>
                  <a:srgbClr val="FFE5E5"/>
                </a:solidFill>
                <a:highlight>
                  <a:srgbClr val="460707"/>
                </a:highlight>
                <a:latin typeface="Consolas" pitchFamily="34" charset="0"/>
                <a:ea typeface="Consolas" pitchFamily="34" charset="-122"/>
                <a:cs typeface="Consolas" pitchFamily="34" charset="-120"/>
              </a:rPr>
              <a:t>    } else {</a:t>
            </a:r>
            <a:endParaRPr lang="en-US" sz="1800" dirty="0"/>
          </a:p>
          <a:p>
            <a:pPr marL="0" indent="0">
              <a:buNone/>
            </a:pPr>
            <a:r>
              <a:rPr lang="en-US" sz="1800" dirty="0">
                <a:solidFill>
                  <a:srgbClr val="FFE5E5"/>
                </a:solidFill>
                <a:highlight>
                  <a:srgbClr val="460707"/>
                </a:highlight>
                <a:latin typeface="Consolas" pitchFamily="34" charset="0"/>
                <a:ea typeface="Consolas" pitchFamily="34" charset="-122"/>
                <a:cs typeface="Consolas" pitchFamily="34" charset="-120"/>
              </a:rPr>
              <a:t>        // Memory reallocation successful</a:t>
            </a:r>
            <a:endParaRPr lang="en-US" sz="1800" dirty="0"/>
          </a:p>
          <a:p>
            <a:pPr marL="0" indent="0">
              <a:buNone/>
            </a:pPr>
            <a:r>
              <a:rPr lang="en-US" sz="1800" dirty="0">
                <a:solidFill>
                  <a:srgbClr val="FFE5E5"/>
                </a:solidFill>
                <a:highlight>
                  <a:srgbClr val="460707"/>
                </a:highlight>
                <a:latin typeface="Consolas" pitchFamily="34" charset="0"/>
                <a:ea typeface="Consolas" pitchFamily="34" charset="-122"/>
                <a:cs typeface="Consolas" pitchFamily="34" charset="-120"/>
              </a:rPr>
              <a:t>        </a:t>
            </a:r>
            <a:r>
              <a:rPr lang="en-US" sz="1800" dirty="0" err="1">
                <a:solidFill>
                  <a:srgbClr val="FFE5E5"/>
                </a:solidFill>
                <a:highlight>
                  <a:srgbClr val="460707"/>
                </a:highlight>
                <a:latin typeface="Consolas" pitchFamily="34" charset="0"/>
                <a:ea typeface="Consolas" pitchFamily="34" charset="-122"/>
                <a:cs typeface="Consolas" pitchFamily="34" charset="-120"/>
              </a:rPr>
              <a:t>ptr</a:t>
            </a:r>
            <a:r>
              <a:rPr lang="en-US" sz="1800" dirty="0">
                <a:solidFill>
                  <a:srgbClr val="FFE5E5"/>
                </a:solidFill>
                <a:highlight>
                  <a:srgbClr val="460707"/>
                </a:highlight>
                <a:latin typeface="Consolas" pitchFamily="34" charset="0"/>
                <a:ea typeface="Consolas" pitchFamily="34" charset="-122"/>
                <a:cs typeface="Consolas" pitchFamily="34" charset="-120"/>
              </a:rPr>
              <a:t> = </a:t>
            </a:r>
            <a:r>
              <a:rPr lang="en-US" sz="1800" dirty="0" err="1">
                <a:solidFill>
                  <a:srgbClr val="FFE5E5"/>
                </a:solidFill>
                <a:highlight>
                  <a:srgbClr val="460707"/>
                </a:highlight>
                <a:latin typeface="Consolas" pitchFamily="34" charset="0"/>
                <a:ea typeface="Consolas" pitchFamily="34" charset="-122"/>
                <a:cs typeface="Consolas" pitchFamily="34" charset="-120"/>
              </a:rPr>
              <a:t>newPtr</a:t>
            </a:r>
            <a:r>
              <a:rPr lang="en-US" sz="1800" dirty="0">
                <a:solidFill>
                  <a:srgbClr val="FFE5E5"/>
                </a:solidFill>
                <a:highlight>
                  <a:srgbClr val="460707"/>
                </a:highlight>
                <a:latin typeface="Consolas" pitchFamily="34" charset="0"/>
                <a:ea typeface="Consolas" pitchFamily="34" charset="-122"/>
                <a:cs typeface="Consolas" pitchFamily="34" charset="-120"/>
              </a:rPr>
              <a:t>;</a:t>
            </a:r>
            <a:endParaRPr lang="en-US" sz="1800" dirty="0"/>
          </a:p>
          <a:p>
            <a:pPr marL="0" indent="0">
              <a:buNone/>
            </a:pPr>
            <a:r>
              <a:rPr lang="en-US" sz="1800" dirty="0">
                <a:solidFill>
                  <a:srgbClr val="FFE5E5"/>
                </a:solidFill>
                <a:highlight>
                  <a:srgbClr val="460707"/>
                </a:highlight>
                <a:latin typeface="Consolas" pitchFamily="34" charset="0"/>
                <a:ea typeface="Consolas" pitchFamily="34" charset="-122"/>
                <a:cs typeface="Consolas" pitchFamily="34" charset="-120"/>
              </a:rPr>
              <a:t>        for (int </a:t>
            </a:r>
            <a:r>
              <a:rPr lang="en-US" sz="1800" dirty="0" err="1">
                <a:solidFill>
                  <a:srgbClr val="FFE5E5"/>
                </a:solidFill>
                <a:highlight>
                  <a:srgbClr val="460707"/>
                </a:highlight>
                <a:latin typeface="Consolas" pitchFamily="34" charset="0"/>
                <a:ea typeface="Consolas" pitchFamily="34" charset="-122"/>
                <a:cs typeface="Consolas" pitchFamily="34" charset="-120"/>
              </a:rPr>
              <a:t>i</a:t>
            </a:r>
            <a:r>
              <a:rPr lang="en-US" sz="1800" dirty="0">
                <a:solidFill>
                  <a:srgbClr val="FFE5E5"/>
                </a:solidFill>
                <a:highlight>
                  <a:srgbClr val="460707"/>
                </a:highlight>
                <a:latin typeface="Consolas" pitchFamily="34" charset="0"/>
                <a:ea typeface="Consolas" pitchFamily="34" charset="-122"/>
                <a:cs typeface="Consolas" pitchFamily="34" charset="-120"/>
              </a:rPr>
              <a:t> = 3; </a:t>
            </a:r>
            <a:r>
              <a:rPr lang="en-US" sz="1800" dirty="0" err="1">
                <a:solidFill>
                  <a:srgbClr val="FFE5E5"/>
                </a:solidFill>
                <a:highlight>
                  <a:srgbClr val="460707"/>
                </a:highlight>
                <a:latin typeface="Consolas" pitchFamily="34" charset="0"/>
                <a:ea typeface="Consolas" pitchFamily="34" charset="-122"/>
                <a:cs typeface="Consolas" pitchFamily="34" charset="-120"/>
              </a:rPr>
              <a:t>i</a:t>
            </a:r>
            <a:r>
              <a:rPr lang="en-US" sz="1800" dirty="0">
                <a:solidFill>
                  <a:srgbClr val="FFE5E5"/>
                </a:solidFill>
                <a:highlight>
                  <a:srgbClr val="460707"/>
                </a:highlight>
                <a:latin typeface="Consolas" pitchFamily="34" charset="0"/>
                <a:ea typeface="Consolas" pitchFamily="34" charset="-122"/>
                <a:cs typeface="Consolas" pitchFamily="34" charset="-120"/>
              </a:rPr>
              <a:t> &lt; 5; </a:t>
            </a:r>
            <a:r>
              <a:rPr lang="en-US" sz="1800" dirty="0" err="1">
                <a:solidFill>
                  <a:srgbClr val="FFE5E5"/>
                </a:solidFill>
                <a:highlight>
                  <a:srgbClr val="460707"/>
                </a:highlight>
                <a:latin typeface="Consolas" pitchFamily="34" charset="0"/>
                <a:ea typeface="Consolas" pitchFamily="34" charset="-122"/>
                <a:cs typeface="Consolas" pitchFamily="34" charset="-120"/>
              </a:rPr>
              <a:t>i</a:t>
            </a:r>
            <a:r>
              <a:rPr lang="en-US" sz="1800" dirty="0">
                <a:solidFill>
                  <a:srgbClr val="FFE5E5"/>
                </a:solidFill>
                <a:highlight>
                  <a:srgbClr val="460707"/>
                </a:highlight>
                <a:latin typeface="Consolas" pitchFamily="34" charset="0"/>
                <a:ea typeface="Consolas" pitchFamily="34" charset="-122"/>
                <a:cs typeface="Consolas" pitchFamily="34" charset="-120"/>
              </a:rPr>
              <a:t>++) {</a:t>
            </a:r>
            <a:endParaRPr lang="en-US" sz="1800" dirty="0"/>
          </a:p>
          <a:p>
            <a:pPr marL="0" indent="0">
              <a:buNone/>
            </a:pPr>
            <a:r>
              <a:rPr lang="en-US" sz="1800" dirty="0">
                <a:solidFill>
                  <a:srgbClr val="FFE5E5"/>
                </a:solidFill>
                <a:highlight>
                  <a:srgbClr val="460707"/>
                </a:highlight>
                <a:latin typeface="Consolas" pitchFamily="34" charset="0"/>
                <a:ea typeface="Consolas" pitchFamily="34" charset="-122"/>
                <a:cs typeface="Consolas" pitchFamily="34" charset="-120"/>
              </a:rPr>
              <a:t>            </a:t>
            </a:r>
            <a:r>
              <a:rPr lang="en-US" sz="1800" dirty="0" err="1">
                <a:solidFill>
                  <a:srgbClr val="FFE5E5"/>
                </a:solidFill>
                <a:highlight>
                  <a:srgbClr val="460707"/>
                </a:highlight>
                <a:latin typeface="Consolas" pitchFamily="34" charset="0"/>
                <a:ea typeface="Consolas" pitchFamily="34" charset="-122"/>
                <a:cs typeface="Consolas" pitchFamily="34" charset="-120"/>
              </a:rPr>
              <a:t>ptr</a:t>
            </a:r>
            <a:r>
              <a:rPr lang="en-US" sz="1800" dirty="0">
                <a:solidFill>
                  <a:srgbClr val="FFE5E5"/>
                </a:solidFill>
                <a:highlight>
                  <a:srgbClr val="460707"/>
                </a:highlight>
                <a:latin typeface="Consolas" pitchFamily="34" charset="0"/>
                <a:ea typeface="Consolas" pitchFamily="34" charset="-122"/>
                <a:cs typeface="Consolas" pitchFamily="34" charset="-120"/>
              </a:rPr>
              <a:t>[</a:t>
            </a:r>
            <a:r>
              <a:rPr lang="en-US" sz="1800" dirty="0" err="1">
                <a:solidFill>
                  <a:srgbClr val="FFE5E5"/>
                </a:solidFill>
                <a:highlight>
                  <a:srgbClr val="460707"/>
                </a:highlight>
                <a:latin typeface="Consolas" pitchFamily="34" charset="0"/>
                <a:ea typeface="Consolas" pitchFamily="34" charset="-122"/>
                <a:cs typeface="Consolas" pitchFamily="34" charset="-120"/>
              </a:rPr>
              <a:t>i</a:t>
            </a:r>
            <a:r>
              <a:rPr lang="en-US" sz="1800" dirty="0">
                <a:solidFill>
                  <a:srgbClr val="FFE5E5"/>
                </a:solidFill>
                <a:highlight>
                  <a:srgbClr val="460707"/>
                </a:highlight>
                <a:latin typeface="Consolas" pitchFamily="34" charset="0"/>
                <a:ea typeface="Consolas" pitchFamily="34" charset="-122"/>
                <a:cs typeface="Consolas" pitchFamily="34" charset="-120"/>
              </a:rPr>
              <a:t>] = </a:t>
            </a:r>
            <a:r>
              <a:rPr lang="en-US" sz="1800" dirty="0" err="1">
                <a:solidFill>
                  <a:srgbClr val="FFE5E5"/>
                </a:solidFill>
                <a:highlight>
                  <a:srgbClr val="460707"/>
                </a:highlight>
                <a:latin typeface="Consolas" pitchFamily="34" charset="0"/>
                <a:ea typeface="Consolas" pitchFamily="34" charset="-122"/>
                <a:cs typeface="Consolas" pitchFamily="34" charset="-120"/>
              </a:rPr>
              <a:t>i</a:t>
            </a:r>
            <a:r>
              <a:rPr lang="en-US" sz="1800" dirty="0">
                <a:solidFill>
                  <a:srgbClr val="FFE5E5"/>
                </a:solidFill>
                <a:highlight>
                  <a:srgbClr val="460707"/>
                </a:highlight>
                <a:latin typeface="Consolas" pitchFamily="34" charset="0"/>
                <a:ea typeface="Consolas" pitchFamily="34" charset="-122"/>
                <a:cs typeface="Consolas" pitchFamily="34" charset="-120"/>
              </a:rPr>
              <a:t> + 1;</a:t>
            </a:r>
            <a:endParaRPr lang="en-US" sz="1800" dirty="0"/>
          </a:p>
          <a:p>
            <a:pPr marL="0" indent="0">
              <a:buNone/>
            </a:pPr>
            <a:r>
              <a:rPr lang="en-US" sz="1800" dirty="0">
                <a:solidFill>
                  <a:srgbClr val="FFE5E5"/>
                </a:solidFill>
                <a:highlight>
                  <a:srgbClr val="460707"/>
                </a:highlight>
                <a:latin typeface="Consolas" pitchFamily="34" charset="0"/>
                <a:ea typeface="Consolas" pitchFamily="34" charset="-122"/>
                <a:cs typeface="Consolas" pitchFamily="34" charset="-120"/>
              </a:rPr>
              <a:t>        }</a:t>
            </a:r>
            <a:endParaRPr lang="en-US" sz="1800" dirty="0"/>
          </a:p>
          <a:p>
            <a:pPr marL="0" indent="0">
              <a:buNone/>
            </a:pPr>
            <a:r>
              <a:rPr lang="en-US" sz="1800" dirty="0">
                <a:solidFill>
                  <a:srgbClr val="FFE5E5"/>
                </a:solidFill>
                <a:highlight>
                  <a:srgbClr val="460707"/>
                </a:highlight>
                <a:latin typeface="Consolas" pitchFamily="34" charset="0"/>
                <a:ea typeface="Consolas" pitchFamily="34" charset="-122"/>
                <a:cs typeface="Consolas" pitchFamily="34" charset="-120"/>
              </a:rPr>
              <a:t>        printf("\</a:t>
            </a:r>
            <a:r>
              <a:rPr lang="en-US" sz="1800" dirty="0" err="1">
                <a:solidFill>
                  <a:srgbClr val="FFE5E5"/>
                </a:solidFill>
                <a:highlight>
                  <a:srgbClr val="460707"/>
                </a:highlight>
                <a:latin typeface="Consolas" pitchFamily="34" charset="0"/>
                <a:ea typeface="Consolas" pitchFamily="34" charset="-122"/>
                <a:cs typeface="Consolas" pitchFamily="34" charset="-120"/>
              </a:rPr>
              <a:t>nArray</a:t>
            </a:r>
            <a:r>
              <a:rPr lang="en-US" sz="1800" dirty="0">
                <a:solidFill>
                  <a:srgbClr val="FFE5E5"/>
                </a:solidFill>
                <a:highlight>
                  <a:srgbClr val="460707"/>
                </a:highlight>
                <a:latin typeface="Consolas" pitchFamily="34" charset="0"/>
                <a:ea typeface="Consolas" pitchFamily="34" charset="-122"/>
                <a:cs typeface="Consolas" pitchFamily="34" charset="-120"/>
              </a:rPr>
              <a:t> (after reallocation): ");</a:t>
            </a:r>
            <a:endParaRPr lang="en-US" sz="1800" dirty="0"/>
          </a:p>
          <a:p>
            <a:pPr marL="0" indent="0">
              <a:buNone/>
            </a:pPr>
            <a:r>
              <a:rPr lang="en-US" sz="1800" dirty="0">
                <a:solidFill>
                  <a:srgbClr val="FFE5E5"/>
                </a:solidFill>
                <a:highlight>
                  <a:srgbClr val="460707"/>
                </a:highlight>
                <a:latin typeface="Consolas" pitchFamily="34" charset="0"/>
                <a:ea typeface="Consolas" pitchFamily="34" charset="-122"/>
                <a:cs typeface="Consolas" pitchFamily="34" charset="-120"/>
              </a:rPr>
              <a:t>        for (int </a:t>
            </a:r>
            <a:r>
              <a:rPr lang="en-US" sz="1800" dirty="0" err="1">
                <a:solidFill>
                  <a:srgbClr val="FFE5E5"/>
                </a:solidFill>
                <a:highlight>
                  <a:srgbClr val="460707"/>
                </a:highlight>
                <a:latin typeface="Consolas" pitchFamily="34" charset="0"/>
                <a:ea typeface="Consolas" pitchFamily="34" charset="-122"/>
                <a:cs typeface="Consolas" pitchFamily="34" charset="-120"/>
              </a:rPr>
              <a:t>i</a:t>
            </a:r>
            <a:r>
              <a:rPr lang="en-US" sz="1800" dirty="0">
                <a:solidFill>
                  <a:srgbClr val="FFE5E5"/>
                </a:solidFill>
                <a:highlight>
                  <a:srgbClr val="460707"/>
                </a:highlight>
                <a:latin typeface="Consolas" pitchFamily="34" charset="0"/>
                <a:ea typeface="Consolas" pitchFamily="34" charset="-122"/>
                <a:cs typeface="Consolas" pitchFamily="34" charset="-120"/>
              </a:rPr>
              <a:t> = 0; </a:t>
            </a:r>
            <a:r>
              <a:rPr lang="en-US" sz="1800" dirty="0" err="1">
                <a:solidFill>
                  <a:srgbClr val="FFE5E5"/>
                </a:solidFill>
                <a:highlight>
                  <a:srgbClr val="460707"/>
                </a:highlight>
                <a:latin typeface="Consolas" pitchFamily="34" charset="0"/>
                <a:ea typeface="Consolas" pitchFamily="34" charset="-122"/>
                <a:cs typeface="Consolas" pitchFamily="34" charset="-120"/>
              </a:rPr>
              <a:t>i</a:t>
            </a:r>
            <a:r>
              <a:rPr lang="en-US" sz="1800" dirty="0">
                <a:solidFill>
                  <a:srgbClr val="FFE5E5"/>
                </a:solidFill>
                <a:highlight>
                  <a:srgbClr val="460707"/>
                </a:highlight>
                <a:latin typeface="Consolas" pitchFamily="34" charset="0"/>
                <a:ea typeface="Consolas" pitchFamily="34" charset="-122"/>
                <a:cs typeface="Consolas" pitchFamily="34" charset="-120"/>
              </a:rPr>
              <a:t> &lt; 5; </a:t>
            </a:r>
            <a:r>
              <a:rPr lang="en-US" sz="1800" dirty="0" err="1">
                <a:solidFill>
                  <a:srgbClr val="FFE5E5"/>
                </a:solidFill>
                <a:highlight>
                  <a:srgbClr val="460707"/>
                </a:highlight>
                <a:latin typeface="Consolas" pitchFamily="34" charset="0"/>
                <a:ea typeface="Consolas" pitchFamily="34" charset="-122"/>
                <a:cs typeface="Consolas" pitchFamily="34" charset="-120"/>
              </a:rPr>
              <a:t>i</a:t>
            </a:r>
            <a:r>
              <a:rPr lang="en-US" sz="1800" dirty="0">
                <a:solidFill>
                  <a:srgbClr val="FFE5E5"/>
                </a:solidFill>
                <a:highlight>
                  <a:srgbClr val="460707"/>
                </a:highlight>
                <a:latin typeface="Consolas" pitchFamily="34" charset="0"/>
                <a:ea typeface="Consolas" pitchFamily="34" charset="-122"/>
                <a:cs typeface="Consolas" pitchFamily="34" charset="-120"/>
              </a:rPr>
              <a:t>++) {</a:t>
            </a:r>
            <a:endParaRPr lang="en-US" sz="1800" dirty="0"/>
          </a:p>
          <a:p>
            <a:pPr marL="0" indent="0">
              <a:buNone/>
            </a:pPr>
            <a:r>
              <a:rPr lang="en-US" sz="1800" dirty="0">
                <a:solidFill>
                  <a:srgbClr val="FFE5E5"/>
                </a:solidFill>
                <a:highlight>
                  <a:srgbClr val="460707"/>
                </a:highlight>
                <a:latin typeface="Consolas" pitchFamily="34" charset="0"/>
                <a:ea typeface="Consolas" pitchFamily="34" charset="-122"/>
                <a:cs typeface="Consolas" pitchFamily="34" charset="-120"/>
              </a:rPr>
              <a:t>            printf("%d ", </a:t>
            </a:r>
            <a:r>
              <a:rPr lang="en-US" sz="1800" dirty="0" err="1">
                <a:solidFill>
                  <a:srgbClr val="FFE5E5"/>
                </a:solidFill>
                <a:highlight>
                  <a:srgbClr val="460707"/>
                </a:highlight>
                <a:latin typeface="Consolas" pitchFamily="34" charset="0"/>
                <a:ea typeface="Consolas" pitchFamily="34" charset="-122"/>
                <a:cs typeface="Consolas" pitchFamily="34" charset="-120"/>
              </a:rPr>
              <a:t>ptr</a:t>
            </a:r>
            <a:r>
              <a:rPr lang="en-US" sz="1800" dirty="0">
                <a:solidFill>
                  <a:srgbClr val="FFE5E5"/>
                </a:solidFill>
                <a:highlight>
                  <a:srgbClr val="460707"/>
                </a:highlight>
                <a:latin typeface="Consolas" pitchFamily="34" charset="0"/>
                <a:ea typeface="Consolas" pitchFamily="34" charset="-122"/>
                <a:cs typeface="Consolas" pitchFamily="34" charset="-120"/>
              </a:rPr>
              <a:t>[</a:t>
            </a:r>
            <a:r>
              <a:rPr lang="en-US" sz="1800" dirty="0" err="1">
                <a:solidFill>
                  <a:srgbClr val="FFE5E5"/>
                </a:solidFill>
                <a:highlight>
                  <a:srgbClr val="460707"/>
                </a:highlight>
                <a:latin typeface="Consolas" pitchFamily="34" charset="0"/>
                <a:ea typeface="Consolas" pitchFamily="34" charset="-122"/>
                <a:cs typeface="Consolas" pitchFamily="34" charset="-120"/>
              </a:rPr>
              <a:t>i</a:t>
            </a:r>
            <a:r>
              <a:rPr lang="en-US" sz="1800" dirty="0">
                <a:solidFill>
                  <a:srgbClr val="FFE5E5"/>
                </a:solidFill>
                <a:highlight>
                  <a:srgbClr val="460707"/>
                </a:highlight>
                <a:latin typeface="Consolas" pitchFamily="34" charset="0"/>
                <a:ea typeface="Consolas" pitchFamily="34" charset="-122"/>
                <a:cs typeface="Consolas" pitchFamily="34" charset="-120"/>
              </a:rPr>
              <a:t>]);</a:t>
            </a:r>
            <a:endParaRPr lang="en-US" sz="1800" dirty="0"/>
          </a:p>
          <a:p>
            <a:pPr marL="0" indent="0">
              <a:buNone/>
            </a:pPr>
            <a:r>
              <a:rPr lang="en-US" sz="1800" dirty="0">
                <a:solidFill>
                  <a:srgbClr val="FFE5E5"/>
                </a:solidFill>
                <a:highlight>
                  <a:srgbClr val="460707"/>
                </a:highlight>
                <a:latin typeface="Consolas" pitchFamily="34" charset="0"/>
                <a:ea typeface="Consolas" pitchFamily="34" charset="-122"/>
                <a:cs typeface="Consolas" pitchFamily="34" charset="-120"/>
              </a:rPr>
              <a:t>        }</a:t>
            </a:r>
            <a:endParaRPr lang="en-US" sz="1800" dirty="0"/>
          </a:p>
          <a:p>
            <a:pPr marL="0" indent="0">
              <a:buNone/>
            </a:pPr>
            <a:r>
              <a:rPr lang="en-US" sz="1800" dirty="0">
                <a:solidFill>
                  <a:srgbClr val="FFE5E5"/>
                </a:solidFill>
                <a:highlight>
                  <a:srgbClr val="460707"/>
                </a:highlight>
                <a:latin typeface="Consolas" pitchFamily="34" charset="0"/>
                <a:ea typeface="Consolas" pitchFamily="34" charset="-122"/>
                <a:cs typeface="Consolas" pitchFamily="34" charset="-120"/>
              </a:rPr>
              <a:t>    }</a:t>
            </a:r>
            <a:endParaRPr lang="en-US" sz="1800" dirty="0"/>
          </a:p>
          <a:p>
            <a:pPr marL="0" indent="0">
              <a:buNone/>
            </a:pPr>
            <a:r>
              <a:rPr lang="en-US" sz="1800" dirty="0">
                <a:solidFill>
                  <a:srgbClr val="FFE5E5"/>
                </a:solidFill>
                <a:highlight>
                  <a:srgbClr val="460707"/>
                </a:highlight>
                <a:latin typeface="Consolas" pitchFamily="34" charset="0"/>
                <a:ea typeface="Consolas" pitchFamily="34" charset="-122"/>
                <a:cs typeface="Consolas" pitchFamily="34" charset="-120"/>
              </a:rPr>
              <a:t>}</a:t>
            </a:r>
            <a:endParaRPr lang="en-US" dirty="0"/>
          </a:p>
        </p:txBody>
      </p:sp>
    </p:spTree>
    <p:extLst>
      <p:ext uri="{BB962C8B-B14F-4D97-AF65-F5344CB8AC3E}">
        <p14:creationId xmlns:p14="http://schemas.microsoft.com/office/powerpoint/2010/main" val="23325463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1"/>
          </a:xfrm>
          <a:prstGeom prst="rect">
            <a:avLst/>
          </a:prstGeom>
          <a:solidFill>
            <a:srgbClr val="000000">
              <a:alpha val="75000"/>
            </a:srgbClr>
          </a:solidFill>
          <a:ln/>
        </p:spPr>
      </p:sp>
      <p:pic>
        <p:nvPicPr>
          <p:cNvPr id="4" name="Image 1" descr="preencoded.png"/>
          <p:cNvPicPr>
            <a:picLocks noChangeAspect="1"/>
          </p:cNvPicPr>
          <p:nvPr/>
        </p:nvPicPr>
        <p:blipFill>
          <a:blip r:embed="rId4"/>
          <a:stretch>
            <a:fillRect/>
          </a:stretch>
        </p:blipFill>
        <p:spPr>
          <a:xfrm>
            <a:off x="0" y="1"/>
            <a:ext cx="14630400" cy="8229600"/>
          </a:xfrm>
          <a:prstGeom prst="rect">
            <a:avLst/>
          </a:prstGeom>
        </p:spPr>
      </p:pic>
      <p:sp>
        <p:nvSpPr>
          <p:cNvPr id="6" name="Text 2"/>
          <p:cNvSpPr/>
          <p:nvPr/>
        </p:nvSpPr>
        <p:spPr>
          <a:xfrm>
            <a:off x="694253" y="-165631"/>
            <a:ext cx="9401175" cy="788908"/>
          </a:xfrm>
          <a:prstGeom prst="rect">
            <a:avLst/>
          </a:prstGeom>
          <a:noFill/>
          <a:ln/>
        </p:spPr>
        <p:txBody>
          <a:bodyPr wrap="none" rtlCol="0" anchor="t"/>
          <a:lstStyle/>
          <a:p>
            <a:pPr marL="0" indent="0">
              <a:lnSpc>
                <a:spcPts val="6212"/>
              </a:lnSpc>
              <a:buNone/>
            </a:pPr>
            <a:r>
              <a:rPr lang="en-US" sz="4970" dirty="0">
                <a:solidFill>
                  <a:srgbClr val="FAEBEB"/>
                </a:solidFill>
                <a:latin typeface="Dela Gothic One" pitchFamily="34" charset="0"/>
                <a:ea typeface="Dela Gothic One" pitchFamily="34" charset="-122"/>
                <a:cs typeface="Dela Gothic One" pitchFamily="34" charset="-120"/>
              </a:rPr>
              <a:t>Memory Deallocation in C</a:t>
            </a:r>
            <a:endParaRPr lang="en-US" sz="4970" dirty="0"/>
          </a:p>
        </p:txBody>
      </p:sp>
      <p:sp>
        <p:nvSpPr>
          <p:cNvPr id="9" name="Text 5"/>
          <p:cNvSpPr/>
          <p:nvPr/>
        </p:nvSpPr>
        <p:spPr>
          <a:xfrm>
            <a:off x="1514594" y="644440"/>
            <a:ext cx="2524482" cy="394335"/>
          </a:xfrm>
          <a:prstGeom prst="rect">
            <a:avLst/>
          </a:prstGeom>
          <a:noFill/>
          <a:ln/>
        </p:spPr>
        <p:txBody>
          <a:bodyPr wrap="none" rtlCol="0" anchor="t"/>
          <a:lstStyle/>
          <a:p>
            <a:pPr marL="0" indent="0">
              <a:lnSpc>
                <a:spcPts val="3106"/>
              </a:lnSpc>
              <a:buNone/>
            </a:pPr>
            <a:r>
              <a:rPr lang="en-US" sz="2485" dirty="0">
                <a:solidFill>
                  <a:srgbClr val="FFE5E5"/>
                </a:solidFill>
                <a:latin typeface="Dela Gothic One" pitchFamily="34" charset="0"/>
                <a:ea typeface="Dela Gothic One" pitchFamily="34" charset="-122"/>
                <a:cs typeface="Dela Gothic One" pitchFamily="34" charset="-120"/>
              </a:rPr>
              <a:t>free()</a:t>
            </a:r>
            <a:endParaRPr lang="en-US" sz="2485" dirty="0"/>
          </a:p>
        </p:txBody>
      </p:sp>
      <p:sp>
        <p:nvSpPr>
          <p:cNvPr id="10" name="Text 6"/>
          <p:cNvSpPr/>
          <p:nvPr/>
        </p:nvSpPr>
        <p:spPr>
          <a:xfrm>
            <a:off x="1514594" y="1190223"/>
            <a:ext cx="11916728" cy="1211580"/>
          </a:xfrm>
          <a:prstGeom prst="rect">
            <a:avLst/>
          </a:prstGeom>
          <a:noFill/>
          <a:ln/>
        </p:spPr>
        <p:txBody>
          <a:bodyPr wrap="square" rtlCol="0" anchor="t"/>
          <a:lstStyle/>
          <a:p>
            <a:pPr marL="0" indent="0">
              <a:lnSpc>
                <a:spcPts val="3181"/>
              </a:lnSpc>
              <a:buNone/>
            </a:pPr>
            <a:r>
              <a:rPr lang="en-US" sz="1988" dirty="0">
                <a:solidFill>
                  <a:srgbClr val="FFE5E5"/>
                </a:solidFill>
                <a:latin typeface="DM Sans" pitchFamily="34" charset="0"/>
                <a:ea typeface="DM Sans" pitchFamily="34" charset="-122"/>
                <a:cs typeface="DM Sans" pitchFamily="34" charset="-120"/>
              </a:rPr>
              <a:t>The free() function is used to deallocate memory that was previously allocated dynamically using malloc, calloc, or realloc. It helps release the memory back to the system for reuse. Here is an example:</a:t>
            </a:r>
            <a:endParaRPr lang="en-US" sz="1988" dirty="0"/>
          </a:p>
        </p:txBody>
      </p:sp>
      <p:sp>
        <p:nvSpPr>
          <p:cNvPr id="11" name="Shape 7"/>
          <p:cNvSpPr/>
          <p:nvPr/>
        </p:nvSpPr>
        <p:spPr>
          <a:xfrm>
            <a:off x="1501974" y="2528950"/>
            <a:ext cx="11916728" cy="5573503"/>
          </a:xfrm>
          <a:prstGeom prst="roundRect">
            <a:avLst>
              <a:gd name="adj" fmla="val 1568"/>
            </a:avLst>
          </a:prstGeom>
          <a:solidFill>
            <a:srgbClr val="460707"/>
          </a:solidFill>
          <a:ln/>
        </p:spPr>
      </p:sp>
      <p:sp>
        <p:nvSpPr>
          <p:cNvPr id="12" name="Shape 8"/>
          <p:cNvSpPr/>
          <p:nvPr/>
        </p:nvSpPr>
        <p:spPr>
          <a:xfrm>
            <a:off x="1489353" y="2528950"/>
            <a:ext cx="11941969" cy="5573503"/>
          </a:xfrm>
          <a:prstGeom prst="roundRect">
            <a:avLst>
              <a:gd name="adj" fmla="val 523"/>
            </a:avLst>
          </a:prstGeom>
          <a:solidFill>
            <a:srgbClr val="460707"/>
          </a:solidFill>
          <a:ln/>
        </p:spPr>
      </p:sp>
      <p:sp>
        <p:nvSpPr>
          <p:cNvPr id="13" name="Text 9"/>
          <p:cNvSpPr/>
          <p:nvPr/>
        </p:nvSpPr>
        <p:spPr>
          <a:xfrm>
            <a:off x="1741765" y="2718259"/>
            <a:ext cx="11437144" cy="5251678"/>
          </a:xfrm>
          <a:prstGeom prst="rect">
            <a:avLst/>
          </a:prstGeom>
          <a:noFill/>
          <a:ln/>
        </p:spPr>
        <p:txBody>
          <a:bodyPr wrap="square" rtlCol="0" anchor="t"/>
          <a:lstStyle/>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Allocate memory for an array of 5 integers</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int* ptr = (int*) malloc(5 * sizeof(int));</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if (ptr == NULL) {</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 Error handling</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printf("Memory allocation failed");</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else {</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 Memory allocation successful</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for (int i = 0; i &lt; 5; i++) {</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ptr[i] = i + 1;</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printf("Array: ");</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for (int i = 0; i &lt; 5; i++) {</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printf("%d ", ptr[i]);</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 Deallocate memory</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    free(ptr);</a:t>
            </a:r>
            <a:endParaRPr lang="en-US" sz="1988" dirty="0"/>
          </a:p>
          <a:p>
            <a:pPr marL="0" indent="0">
              <a:buNone/>
            </a:pPr>
            <a:r>
              <a:rPr lang="en-US" sz="1988" dirty="0">
                <a:solidFill>
                  <a:srgbClr val="FFE5E5"/>
                </a:solidFill>
                <a:highlight>
                  <a:srgbClr val="460707"/>
                </a:highlight>
                <a:latin typeface="Consolas" pitchFamily="34" charset="0"/>
                <a:ea typeface="Consolas" pitchFamily="34" charset="-122"/>
                <a:cs typeface="Consolas" pitchFamily="34" charset="-120"/>
              </a:rPr>
              <a:t>}</a:t>
            </a:r>
            <a:endParaRPr lang="en-US" sz="1988"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94E2B7-0A31-6971-A00F-D5564A21BC22}"/>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D0779F08-2ECC-015F-1D88-E4DABE9ADFC0}"/>
              </a:ext>
            </a:extLst>
          </p:cNvPr>
          <p:cNvPicPr>
            <a:picLocks noChangeAspect="1"/>
          </p:cNvPicPr>
          <p:nvPr/>
        </p:nvPicPr>
        <p:blipFill>
          <a:blip r:embed="rId3"/>
          <a:stretch>
            <a:fillRect/>
          </a:stretch>
        </p:blipFill>
        <p:spPr>
          <a:xfrm>
            <a:off x="0" y="0"/>
            <a:ext cx="14630400" cy="8229600"/>
          </a:xfrm>
          <a:prstGeom prst="rect">
            <a:avLst/>
          </a:prstGeom>
        </p:spPr>
      </p:pic>
      <p:sp>
        <p:nvSpPr>
          <p:cNvPr id="3" name="Shape 0">
            <a:extLst>
              <a:ext uri="{FF2B5EF4-FFF2-40B4-BE49-F238E27FC236}">
                <a16:creationId xmlns:a16="http://schemas.microsoft.com/office/drawing/2014/main" id="{9EF80469-69C2-B867-DC86-B849E47C44CE}"/>
              </a:ext>
            </a:extLst>
          </p:cNvPr>
          <p:cNvSpPr/>
          <p:nvPr/>
        </p:nvSpPr>
        <p:spPr>
          <a:xfrm>
            <a:off x="0" y="0"/>
            <a:ext cx="14630400" cy="8229601"/>
          </a:xfrm>
          <a:prstGeom prst="rect">
            <a:avLst/>
          </a:prstGeom>
          <a:solidFill>
            <a:srgbClr val="000000">
              <a:alpha val="75000"/>
            </a:srgbClr>
          </a:solidFill>
          <a:ln/>
        </p:spPr>
      </p:sp>
      <p:pic>
        <p:nvPicPr>
          <p:cNvPr id="4" name="Image 1" descr="preencoded.png">
            <a:extLst>
              <a:ext uri="{FF2B5EF4-FFF2-40B4-BE49-F238E27FC236}">
                <a16:creationId xmlns:a16="http://schemas.microsoft.com/office/drawing/2014/main" id="{109AA62F-4E8D-5B12-9D13-0F3436CC3951}"/>
              </a:ext>
            </a:extLst>
          </p:cNvPr>
          <p:cNvPicPr>
            <a:picLocks noChangeAspect="1"/>
          </p:cNvPicPr>
          <p:nvPr/>
        </p:nvPicPr>
        <p:blipFill>
          <a:blip r:embed="rId4"/>
          <a:stretch>
            <a:fillRect/>
          </a:stretch>
        </p:blipFill>
        <p:spPr>
          <a:xfrm>
            <a:off x="0" y="1"/>
            <a:ext cx="14630400" cy="8229600"/>
          </a:xfrm>
          <a:prstGeom prst="rect">
            <a:avLst/>
          </a:prstGeom>
        </p:spPr>
      </p:pic>
      <p:sp>
        <p:nvSpPr>
          <p:cNvPr id="12" name="Shape 8">
            <a:extLst>
              <a:ext uri="{FF2B5EF4-FFF2-40B4-BE49-F238E27FC236}">
                <a16:creationId xmlns:a16="http://schemas.microsoft.com/office/drawing/2014/main" id="{D4AACA3E-1AF3-0451-528B-4C9F008DE867}"/>
              </a:ext>
            </a:extLst>
          </p:cNvPr>
          <p:cNvSpPr/>
          <p:nvPr/>
        </p:nvSpPr>
        <p:spPr>
          <a:xfrm>
            <a:off x="1019234" y="1328048"/>
            <a:ext cx="12591931" cy="5573503"/>
          </a:xfrm>
          <a:prstGeom prst="roundRect">
            <a:avLst>
              <a:gd name="adj" fmla="val 523"/>
            </a:avLst>
          </a:prstGeom>
          <a:solidFill>
            <a:srgbClr val="460707"/>
          </a:solidFill>
          <a:ln/>
        </p:spPr>
      </p:sp>
      <p:sp>
        <p:nvSpPr>
          <p:cNvPr id="15" name="Text 11">
            <a:extLst>
              <a:ext uri="{FF2B5EF4-FFF2-40B4-BE49-F238E27FC236}">
                <a16:creationId xmlns:a16="http://schemas.microsoft.com/office/drawing/2014/main" id="{176303E0-8899-B362-57DE-EFE84D670CF3}"/>
              </a:ext>
            </a:extLst>
          </p:cNvPr>
          <p:cNvSpPr/>
          <p:nvPr/>
        </p:nvSpPr>
        <p:spPr>
          <a:xfrm>
            <a:off x="378023" y="2154646"/>
            <a:ext cx="316230" cy="473393"/>
          </a:xfrm>
          <a:prstGeom prst="rect">
            <a:avLst/>
          </a:prstGeom>
          <a:noFill/>
          <a:ln/>
        </p:spPr>
        <p:txBody>
          <a:bodyPr wrap="none" rtlCol="0" anchor="t"/>
          <a:lstStyle/>
          <a:p>
            <a:pPr marL="0" indent="0" algn="ctr">
              <a:lnSpc>
                <a:spcPts val="3727"/>
              </a:lnSpc>
              <a:buNone/>
            </a:pPr>
            <a:endParaRPr lang="en-US" sz="2982" dirty="0"/>
          </a:p>
        </p:txBody>
      </p:sp>
      <p:sp>
        <p:nvSpPr>
          <p:cNvPr id="16" name="Text 12">
            <a:extLst>
              <a:ext uri="{FF2B5EF4-FFF2-40B4-BE49-F238E27FC236}">
                <a16:creationId xmlns:a16="http://schemas.microsoft.com/office/drawing/2014/main" id="{FDE52C7B-73A7-747C-AB8B-37C476073D8D}"/>
              </a:ext>
            </a:extLst>
          </p:cNvPr>
          <p:cNvSpPr/>
          <p:nvPr/>
        </p:nvSpPr>
        <p:spPr>
          <a:xfrm>
            <a:off x="1019233" y="457792"/>
            <a:ext cx="7859295" cy="726492"/>
          </a:xfrm>
          <a:prstGeom prst="rect">
            <a:avLst/>
          </a:prstGeom>
          <a:noFill/>
          <a:ln/>
        </p:spPr>
        <p:txBody>
          <a:bodyPr wrap="none" rtlCol="0" anchor="ctr"/>
          <a:lstStyle/>
          <a:p>
            <a:pPr marL="0" indent="0">
              <a:lnSpc>
                <a:spcPts val="3106"/>
              </a:lnSpc>
              <a:buNone/>
            </a:pPr>
            <a:r>
              <a:rPr lang="en-US" sz="4400" dirty="0">
                <a:solidFill>
                  <a:srgbClr val="FFE5E5"/>
                </a:solidFill>
                <a:latin typeface="Arial" panose="020B0604020202020204" pitchFamily="34" charset="0"/>
                <a:ea typeface="Dela Gothic One" pitchFamily="34" charset="-122"/>
                <a:cs typeface="Arial" panose="020B0604020202020204" pitchFamily="34" charset="0"/>
              </a:rPr>
              <a:t>Best Practices</a:t>
            </a:r>
            <a:endParaRPr lang="en-US" sz="4400" dirty="0">
              <a:latin typeface="Arial" panose="020B0604020202020204" pitchFamily="34" charset="0"/>
              <a:cs typeface="Arial" panose="020B0604020202020204" pitchFamily="34" charset="0"/>
            </a:endParaRPr>
          </a:p>
        </p:txBody>
      </p:sp>
      <p:sp>
        <p:nvSpPr>
          <p:cNvPr id="17" name="Text 13">
            <a:extLst>
              <a:ext uri="{FF2B5EF4-FFF2-40B4-BE49-F238E27FC236}">
                <a16:creationId xmlns:a16="http://schemas.microsoft.com/office/drawing/2014/main" id="{3DB0CC44-98D3-6A21-FE24-B8261A240227}"/>
              </a:ext>
            </a:extLst>
          </p:cNvPr>
          <p:cNvSpPr/>
          <p:nvPr/>
        </p:nvSpPr>
        <p:spPr>
          <a:xfrm>
            <a:off x="1072515" y="2739838"/>
            <a:ext cx="11916728" cy="403860"/>
          </a:xfrm>
          <a:prstGeom prst="rect">
            <a:avLst/>
          </a:prstGeom>
          <a:noFill/>
          <a:ln/>
        </p:spPr>
        <p:txBody>
          <a:bodyPr wrap="none" rtlCol="0" anchor="t"/>
          <a:lstStyle/>
          <a:p>
            <a:pPr marL="0" indent="0">
              <a:lnSpc>
                <a:spcPts val="3181"/>
              </a:lnSpc>
              <a:buNone/>
            </a:pPr>
            <a:r>
              <a:rPr lang="en-US" sz="1988" dirty="0">
                <a:solidFill>
                  <a:srgbClr val="FFE5E5"/>
                </a:solidFill>
                <a:latin typeface="DM Sans" pitchFamily="34" charset="0"/>
                <a:ea typeface="DM Sans" pitchFamily="34" charset="-122"/>
                <a:cs typeface="DM Sans" pitchFamily="34" charset="-120"/>
              </a:rPr>
              <a:t>When working with dynamic memory allocation in C, it's important to follow some best practices:</a:t>
            </a:r>
            <a:endParaRPr lang="en-US" sz="1988" dirty="0"/>
          </a:p>
        </p:txBody>
      </p:sp>
      <p:sp>
        <p:nvSpPr>
          <p:cNvPr id="18" name="Text 14">
            <a:extLst>
              <a:ext uri="{FF2B5EF4-FFF2-40B4-BE49-F238E27FC236}">
                <a16:creationId xmlns:a16="http://schemas.microsoft.com/office/drawing/2014/main" id="{891C1A1C-370C-5FD5-188C-0ACF4A035C17}"/>
              </a:ext>
            </a:extLst>
          </p:cNvPr>
          <p:cNvSpPr/>
          <p:nvPr/>
        </p:nvSpPr>
        <p:spPr>
          <a:xfrm>
            <a:off x="1476375" y="3427662"/>
            <a:ext cx="11512868" cy="403860"/>
          </a:xfrm>
          <a:prstGeom prst="rect">
            <a:avLst/>
          </a:prstGeom>
          <a:noFill/>
          <a:ln/>
        </p:spPr>
        <p:txBody>
          <a:bodyPr wrap="none" rtlCol="0" anchor="t"/>
          <a:lstStyle/>
          <a:p>
            <a:pPr marL="342900" indent="-342900" algn="l">
              <a:lnSpc>
                <a:spcPts val="3181"/>
              </a:lnSpc>
              <a:buSzPct val="100000"/>
              <a:buChar char="•"/>
            </a:pPr>
            <a:r>
              <a:rPr lang="en-US" sz="1988" dirty="0">
                <a:solidFill>
                  <a:srgbClr val="FFE5E5"/>
                </a:solidFill>
                <a:latin typeface="DM Sans" pitchFamily="34" charset="0"/>
                <a:ea typeface="DM Sans" pitchFamily="34" charset="-122"/>
                <a:cs typeface="DM Sans" pitchFamily="34" charset="-120"/>
              </a:rPr>
              <a:t>Always pair each memory allocation with a corresponding deallocation using free.</a:t>
            </a:r>
            <a:endParaRPr lang="en-US" sz="1988" dirty="0"/>
          </a:p>
        </p:txBody>
      </p:sp>
      <p:sp>
        <p:nvSpPr>
          <p:cNvPr id="19" name="Text 15">
            <a:extLst>
              <a:ext uri="{FF2B5EF4-FFF2-40B4-BE49-F238E27FC236}">
                <a16:creationId xmlns:a16="http://schemas.microsoft.com/office/drawing/2014/main" id="{61600FD3-AD3C-2419-ECF8-4FD825C6DD60}"/>
              </a:ext>
            </a:extLst>
          </p:cNvPr>
          <p:cNvSpPr/>
          <p:nvPr/>
        </p:nvSpPr>
        <p:spPr>
          <a:xfrm>
            <a:off x="1476375" y="3932487"/>
            <a:ext cx="11512868" cy="403860"/>
          </a:xfrm>
          <a:prstGeom prst="rect">
            <a:avLst/>
          </a:prstGeom>
          <a:noFill/>
          <a:ln/>
        </p:spPr>
        <p:txBody>
          <a:bodyPr wrap="none" rtlCol="0" anchor="t"/>
          <a:lstStyle/>
          <a:p>
            <a:pPr marL="342900" indent="-342900" algn="l">
              <a:lnSpc>
                <a:spcPts val="3181"/>
              </a:lnSpc>
              <a:buSzPct val="100000"/>
              <a:buChar char="•"/>
            </a:pPr>
            <a:r>
              <a:rPr lang="en-US" sz="1988" dirty="0">
                <a:solidFill>
                  <a:srgbClr val="FFE5E5"/>
                </a:solidFill>
                <a:latin typeface="DM Sans" pitchFamily="34" charset="0"/>
                <a:ea typeface="DM Sans" pitchFamily="34" charset="-122"/>
                <a:cs typeface="DM Sans" pitchFamily="34" charset="-120"/>
              </a:rPr>
              <a:t>Avoid accessing the memory after it has been deallocated.</a:t>
            </a:r>
            <a:endParaRPr lang="en-US" sz="1988" dirty="0"/>
          </a:p>
        </p:txBody>
      </p:sp>
      <p:sp>
        <p:nvSpPr>
          <p:cNvPr id="20" name="Text 16">
            <a:extLst>
              <a:ext uri="{FF2B5EF4-FFF2-40B4-BE49-F238E27FC236}">
                <a16:creationId xmlns:a16="http://schemas.microsoft.com/office/drawing/2014/main" id="{C377B469-C579-B805-1266-717032537209}"/>
              </a:ext>
            </a:extLst>
          </p:cNvPr>
          <p:cNvSpPr/>
          <p:nvPr/>
        </p:nvSpPr>
        <p:spPr>
          <a:xfrm>
            <a:off x="1476375" y="4437312"/>
            <a:ext cx="11512868" cy="403860"/>
          </a:xfrm>
          <a:prstGeom prst="rect">
            <a:avLst/>
          </a:prstGeom>
          <a:noFill/>
          <a:ln/>
        </p:spPr>
        <p:txBody>
          <a:bodyPr wrap="none" rtlCol="0" anchor="t"/>
          <a:lstStyle/>
          <a:p>
            <a:pPr marL="342900" indent="-342900" algn="l">
              <a:lnSpc>
                <a:spcPts val="3181"/>
              </a:lnSpc>
              <a:buSzPct val="100000"/>
              <a:buChar char="•"/>
            </a:pPr>
            <a:r>
              <a:rPr lang="en-US" sz="1988" dirty="0">
                <a:solidFill>
                  <a:srgbClr val="FFE5E5"/>
                </a:solidFill>
                <a:latin typeface="DM Sans" pitchFamily="34" charset="0"/>
                <a:ea typeface="DM Sans" pitchFamily="34" charset="-122"/>
                <a:cs typeface="DM Sans" pitchFamily="34" charset="-120"/>
              </a:rPr>
              <a:t>Handle allocation failures by checking if the returned pointer from malloc, calloc, or realloc is NULL.</a:t>
            </a:r>
            <a:endParaRPr lang="en-US" sz="1988" dirty="0"/>
          </a:p>
        </p:txBody>
      </p:sp>
      <p:sp>
        <p:nvSpPr>
          <p:cNvPr id="21" name="Text 17">
            <a:extLst>
              <a:ext uri="{FF2B5EF4-FFF2-40B4-BE49-F238E27FC236}">
                <a16:creationId xmlns:a16="http://schemas.microsoft.com/office/drawing/2014/main" id="{44D96543-AB63-8901-3F6C-F6FBC4B63C3C}"/>
              </a:ext>
            </a:extLst>
          </p:cNvPr>
          <p:cNvSpPr/>
          <p:nvPr/>
        </p:nvSpPr>
        <p:spPr>
          <a:xfrm>
            <a:off x="1476375" y="4942137"/>
            <a:ext cx="11512868" cy="403860"/>
          </a:xfrm>
          <a:prstGeom prst="rect">
            <a:avLst/>
          </a:prstGeom>
          <a:noFill/>
          <a:ln/>
        </p:spPr>
        <p:txBody>
          <a:bodyPr wrap="none" rtlCol="0" anchor="t"/>
          <a:lstStyle/>
          <a:p>
            <a:pPr marL="342900" indent="-342900" algn="l">
              <a:lnSpc>
                <a:spcPts val="3181"/>
              </a:lnSpc>
              <a:buSzPct val="100000"/>
              <a:buChar char="•"/>
            </a:pPr>
            <a:r>
              <a:rPr lang="en-US" sz="1988" dirty="0">
                <a:solidFill>
                  <a:srgbClr val="FFE5E5"/>
                </a:solidFill>
                <a:latin typeface="DM Sans" pitchFamily="34" charset="0"/>
                <a:ea typeface="DM Sans" pitchFamily="34" charset="-122"/>
                <a:cs typeface="DM Sans" pitchFamily="34" charset="-120"/>
              </a:rPr>
              <a:t>Avoid memory leaks by ensuring all allocated memory is properly deallocated.</a:t>
            </a:r>
            <a:endParaRPr lang="en-US" sz="1988" dirty="0"/>
          </a:p>
        </p:txBody>
      </p:sp>
    </p:spTree>
    <p:extLst>
      <p:ext uri="{BB962C8B-B14F-4D97-AF65-F5344CB8AC3E}">
        <p14:creationId xmlns:p14="http://schemas.microsoft.com/office/powerpoint/2010/main" val="2005083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433066" y="2328863"/>
            <a:ext cx="7250668" cy="1577816"/>
          </a:xfrm>
          <a:prstGeom prst="rect">
            <a:avLst/>
          </a:prstGeom>
          <a:noFill/>
          <a:ln/>
        </p:spPr>
        <p:txBody>
          <a:bodyPr wrap="square" rtlCol="0" anchor="t"/>
          <a:lstStyle/>
          <a:p>
            <a:pPr marL="0" indent="0">
              <a:lnSpc>
                <a:spcPts val="6212"/>
              </a:lnSpc>
              <a:buNone/>
            </a:pPr>
            <a:r>
              <a:rPr lang="en-US" sz="4970" dirty="0">
                <a:solidFill>
                  <a:srgbClr val="FAEBEB"/>
                </a:solidFill>
                <a:latin typeface="Dela Gothic One" pitchFamily="34" charset="0"/>
                <a:ea typeface="Dela Gothic One" pitchFamily="34" charset="-122"/>
                <a:cs typeface="Dela Gothic One" pitchFamily="34" charset="-120"/>
              </a:rPr>
              <a:t>Conclusion and Key Takeaways</a:t>
            </a:r>
            <a:endParaRPr lang="en-US" sz="4970" dirty="0"/>
          </a:p>
        </p:txBody>
      </p:sp>
      <p:sp>
        <p:nvSpPr>
          <p:cNvPr id="6" name="Text 2"/>
          <p:cNvSpPr/>
          <p:nvPr/>
        </p:nvSpPr>
        <p:spPr>
          <a:xfrm>
            <a:off x="6433066" y="4285298"/>
            <a:ext cx="7250668" cy="1615440"/>
          </a:xfrm>
          <a:prstGeom prst="rect">
            <a:avLst/>
          </a:prstGeom>
          <a:noFill/>
          <a:ln/>
        </p:spPr>
        <p:txBody>
          <a:bodyPr wrap="square" rtlCol="0" anchor="t"/>
          <a:lstStyle/>
          <a:p>
            <a:pPr marL="0" indent="0">
              <a:lnSpc>
                <a:spcPts val="3181"/>
              </a:lnSpc>
              <a:buNone/>
            </a:pPr>
            <a:r>
              <a:rPr lang="en-US" sz="1988" dirty="0">
                <a:solidFill>
                  <a:srgbClr val="FFE5E5"/>
                </a:solidFill>
                <a:latin typeface="DM Sans" pitchFamily="34" charset="0"/>
                <a:ea typeface="DM Sans" pitchFamily="34" charset="-122"/>
                <a:cs typeface="DM Sans" pitchFamily="34" charset="-120"/>
              </a:rPr>
              <a:t>Summarize the main points covered in the presentation and highlight the importance of dynamic memory allocation in C programming for efficient memory management and optimal performance.</a:t>
            </a:r>
            <a:endParaRPr lang="en-US" sz="1988"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173</TotalTime>
  <Words>1131</Words>
  <Application>Microsoft Office PowerPoint</Application>
  <PresentationFormat>Custom</PresentationFormat>
  <Paragraphs>123</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Consolas</vt:lpstr>
      <vt:lpstr>Dela Gothic One</vt:lpstr>
      <vt:lpstr>DM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AHMAD FAISAL SAHIBZADA</cp:lastModifiedBy>
  <cp:revision>8</cp:revision>
  <dcterms:created xsi:type="dcterms:W3CDTF">2024-02-15T08:00:03Z</dcterms:created>
  <dcterms:modified xsi:type="dcterms:W3CDTF">2024-02-23T07:26:22Z</dcterms:modified>
</cp:coreProperties>
</file>